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88"/>
  </p:notesMasterIdLst>
  <p:handoutMasterIdLst>
    <p:handoutMasterId r:id="rId89"/>
  </p:handoutMasterIdLst>
  <p:sldIdLst>
    <p:sldId id="257" r:id="rId5"/>
    <p:sldId id="389" r:id="rId6"/>
    <p:sldId id="398" r:id="rId7"/>
    <p:sldId id="384" r:id="rId8"/>
    <p:sldId id="551" r:id="rId9"/>
    <p:sldId id="554" r:id="rId10"/>
    <p:sldId id="555" r:id="rId11"/>
    <p:sldId id="549" r:id="rId12"/>
    <p:sldId id="317" r:id="rId13"/>
    <p:sldId id="279" r:id="rId14"/>
    <p:sldId id="548" r:id="rId15"/>
    <p:sldId id="395" r:id="rId16"/>
    <p:sldId id="396" r:id="rId17"/>
    <p:sldId id="400" r:id="rId18"/>
    <p:sldId id="545" r:id="rId19"/>
    <p:sldId id="546" r:id="rId20"/>
    <p:sldId id="393" r:id="rId21"/>
    <p:sldId id="391" r:id="rId22"/>
    <p:sldId id="403" r:id="rId23"/>
    <p:sldId id="405" r:id="rId24"/>
    <p:sldId id="407" r:id="rId25"/>
    <p:sldId id="409" r:id="rId26"/>
    <p:sldId id="422" r:id="rId27"/>
    <p:sldId id="410" r:id="rId28"/>
    <p:sldId id="411" r:id="rId29"/>
    <p:sldId id="412" r:id="rId30"/>
    <p:sldId id="418" r:id="rId31"/>
    <p:sldId id="419" r:id="rId32"/>
    <p:sldId id="421" r:id="rId33"/>
    <p:sldId id="424" r:id="rId34"/>
    <p:sldId id="427" r:id="rId35"/>
    <p:sldId id="428" r:id="rId36"/>
    <p:sldId id="429" r:id="rId37"/>
    <p:sldId id="431" r:id="rId38"/>
    <p:sldId id="432" r:id="rId39"/>
    <p:sldId id="435" r:id="rId40"/>
    <p:sldId id="436" r:id="rId41"/>
    <p:sldId id="438" r:id="rId42"/>
    <p:sldId id="439" r:id="rId43"/>
    <p:sldId id="440" r:id="rId44"/>
    <p:sldId id="442" r:id="rId45"/>
    <p:sldId id="443" r:id="rId46"/>
    <p:sldId id="444" r:id="rId47"/>
    <p:sldId id="446" r:id="rId48"/>
    <p:sldId id="450" r:id="rId49"/>
    <p:sldId id="455" r:id="rId50"/>
    <p:sldId id="449" r:id="rId51"/>
    <p:sldId id="464" r:id="rId52"/>
    <p:sldId id="466" r:id="rId53"/>
    <p:sldId id="470" r:id="rId54"/>
    <p:sldId id="478" r:id="rId55"/>
    <p:sldId id="486" r:id="rId56"/>
    <p:sldId id="505" r:id="rId57"/>
    <p:sldId id="508" r:id="rId58"/>
    <p:sldId id="507" r:id="rId59"/>
    <p:sldId id="506" r:id="rId60"/>
    <p:sldId id="509" r:id="rId61"/>
    <p:sldId id="510" r:id="rId62"/>
    <p:sldId id="511" r:id="rId63"/>
    <p:sldId id="512" r:id="rId64"/>
    <p:sldId id="513" r:id="rId65"/>
    <p:sldId id="514" r:id="rId66"/>
    <p:sldId id="515" r:id="rId67"/>
    <p:sldId id="516" r:id="rId68"/>
    <p:sldId id="517" r:id="rId69"/>
    <p:sldId id="518" r:id="rId70"/>
    <p:sldId id="520" r:id="rId71"/>
    <p:sldId id="521" r:id="rId72"/>
    <p:sldId id="522" r:id="rId73"/>
    <p:sldId id="524" r:id="rId74"/>
    <p:sldId id="523" r:id="rId75"/>
    <p:sldId id="525" r:id="rId76"/>
    <p:sldId id="527" r:id="rId77"/>
    <p:sldId id="528" r:id="rId78"/>
    <p:sldId id="529" r:id="rId79"/>
    <p:sldId id="532" r:id="rId80"/>
    <p:sldId id="534" r:id="rId81"/>
    <p:sldId id="536" r:id="rId82"/>
    <p:sldId id="537" r:id="rId83"/>
    <p:sldId id="539" r:id="rId84"/>
    <p:sldId id="541" r:id="rId85"/>
    <p:sldId id="543" r:id="rId86"/>
    <p:sldId id="544"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722" autoAdjust="0"/>
  </p:normalViewPr>
  <p:slideViewPr>
    <p:cSldViewPr snapToGrid="0">
      <p:cViewPr varScale="1">
        <p:scale>
          <a:sx n="99" d="100"/>
          <a:sy n="99" d="100"/>
        </p:scale>
        <p:origin x="258" y="7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1/3/2023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1397490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53740"/>
                </a:solidFill>
                <a:effectLst/>
                <a:latin typeface="ColfaxAI"/>
              </a:rPr>
              <a:t>Natural Language Processing (or NLP) is a type of artificial intelligence that helps machines understand and interpret human language.</a:t>
            </a:r>
          </a:p>
          <a:p>
            <a:endParaRPr lang="en-US" b="0" i="0" dirty="0">
              <a:solidFill>
                <a:srgbClr val="353740"/>
              </a:solidFill>
              <a:effectLst/>
              <a:latin typeface="ColfaxAI"/>
            </a:endParaRPr>
          </a:p>
          <a:p>
            <a:r>
              <a:rPr lang="en-US" b="0" i="0" dirty="0">
                <a:solidFill>
                  <a:srgbClr val="353740"/>
                </a:solidFill>
                <a:effectLst/>
                <a:latin typeface="ColfaxAI"/>
              </a:rPr>
              <a:t>It involves analyzing text, identifying patterns, and understanding the meaning and context of words.</a:t>
            </a:r>
          </a:p>
          <a:p>
            <a:endParaRPr lang="en-US" b="0" i="0" dirty="0">
              <a:solidFill>
                <a:srgbClr val="353740"/>
              </a:solidFill>
              <a:effectLst/>
              <a:latin typeface="ColfaxAI"/>
            </a:endParaRPr>
          </a:p>
          <a:p>
            <a:r>
              <a:rPr lang="en-US" b="0" i="0" dirty="0">
                <a:solidFill>
                  <a:srgbClr val="353740"/>
                </a:solidFill>
                <a:effectLst/>
                <a:latin typeface="ColfaxAI"/>
              </a:rPr>
              <a:t>NLP is used to develop applications such as automated customer service, voice recognition, and text translation.</a:t>
            </a:r>
          </a:p>
          <a:p>
            <a:endParaRPr lang="en-US" b="0" i="0" dirty="0">
              <a:solidFill>
                <a:srgbClr val="353740"/>
              </a:solidFill>
              <a:effectLst/>
              <a:latin typeface="ColfaxAI"/>
            </a:endParaRPr>
          </a:p>
          <a:p>
            <a:r>
              <a:rPr lang="en-US" b="0" i="0" dirty="0">
                <a:solidFill>
                  <a:srgbClr val="353740"/>
                </a:solidFill>
                <a:effectLst/>
                <a:latin typeface="ColfaxAI"/>
              </a:rPr>
              <a:t>NLP is necessary because not everyone is a tech guru who knows how to ask the AI the exact right thing.</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2001862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53740"/>
                </a:solidFill>
                <a:effectLst/>
                <a:latin typeface="ColfaxAI"/>
              </a:rPr>
              <a:t>Do we have any artists in the room?</a:t>
            </a:r>
          </a:p>
          <a:p>
            <a:endParaRPr lang="en-US" b="0" i="0" dirty="0">
              <a:solidFill>
                <a:srgbClr val="353740"/>
              </a:solidFill>
              <a:effectLst/>
              <a:latin typeface="ColfaxAI"/>
            </a:endParaRPr>
          </a:p>
          <a:p>
            <a:r>
              <a:rPr lang="en-US" b="0" i="0" dirty="0">
                <a:solidFill>
                  <a:srgbClr val="353740"/>
                </a:solidFill>
                <a:effectLst/>
                <a:latin typeface="ColfaxAI"/>
              </a:rPr>
              <a:t>DALL-E 2 is a system that uses GPT-3, a machine learning algorithm, to generate images from text descriptions. It takes a text description as input and uses GPT-3 to generate a corresponding image.</a:t>
            </a:r>
          </a:p>
          <a:p>
            <a:endParaRPr lang="en-US" b="0" i="0" dirty="0">
              <a:solidFill>
                <a:srgbClr val="353740"/>
              </a:solidFill>
              <a:effectLst/>
              <a:latin typeface="ColfaxAI"/>
            </a:endParaRPr>
          </a:p>
          <a:p>
            <a:r>
              <a:rPr lang="en-US" b="0" i="0" dirty="0">
                <a:solidFill>
                  <a:srgbClr val="353740"/>
                </a:solidFill>
                <a:effectLst/>
                <a:latin typeface="ColfaxAI"/>
              </a:rPr>
              <a:t>The algorithm works by understanding the text and then using a type of artificial intelligence called Generative Adversarial Networks (GANs) to create a realistic image that matches the text.</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224488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planning to be an artist, this may already have taken your future job.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are planning to be a knowledge worker, start including GPT-3 in your toolbox so you’re not left behind.</a:t>
            </a:r>
          </a:p>
        </p:txBody>
      </p:sp>
      <p:sp>
        <p:nvSpPr>
          <p:cNvPr id="4" name="Slide Number Placeholder 3"/>
          <p:cNvSpPr>
            <a:spLocks noGrp="1"/>
          </p:cNvSpPr>
          <p:nvPr>
            <p:ph type="sldNum" sz="quarter" idx="5"/>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4223052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Roboto" panose="02000000000000000000" pitchFamily="2" charset="0"/>
              </a:rPr>
              <a:t>Knowledge workers are workers whose main capital is knowledge, whose job is to "think for a living.”</a:t>
            </a:r>
            <a:endParaRPr lang="en-US" dirty="0"/>
          </a:p>
          <a:p>
            <a:pPr marL="0" indent="0">
              <a:buFont typeface="Arial" panose="020B0604020202020204" pitchFamily="34" charset="0"/>
              <a:buNone/>
            </a:pPr>
            <a:endParaRPr lang="en-US" dirty="0"/>
          </a:p>
          <a:p>
            <a:r>
              <a:rPr lang="en-US" b="1" dirty="0"/>
              <a:t>What can we do to prepare ourselves?</a:t>
            </a:r>
          </a:p>
          <a:p>
            <a:r>
              <a:rPr lang="en-US" dirty="0"/>
              <a:t>  - Create an account with OpenAI. Start playing with it.</a:t>
            </a:r>
          </a:p>
          <a:p>
            <a:r>
              <a:rPr lang="en-US" dirty="0"/>
              <a:t>  - Ask ChatGPT hard questions about your code.</a:t>
            </a:r>
          </a:p>
          <a:p>
            <a:r>
              <a:rPr lang="en-US" dirty="0"/>
              <a:t>  - Create an app that uses the APIs in some way. If you don’t know where to start, just ask GPT-3 for the code, and it will get you most of the way there.</a:t>
            </a:r>
          </a:p>
        </p:txBody>
      </p:sp>
      <p:sp>
        <p:nvSpPr>
          <p:cNvPr id="4" name="Slide Number Placeholder 3"/>
          <p:cNvSpPr>
            <a:spLocks noGrp="1"/>
          </p:cNvSpPr>
          <p:nvPr>
            <p:ph type="sldNum" sz="quarter" idx="5"/>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3519976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the “gpt-3_website_demo.mp4” demo video, located in the Assets folder.</a:t>
            </a:r>
          </a:p>
        </p:txBody>
      </p:sp>
      <p:sp>
        <p:nvSpPr>
          <p:cNvPr id="4" name="Slide Number Placeholder 3"/>
          <p:cNvSpPr>
            <a:spLocks noGrp="1"/>
          </p:cNvSpPr>
          <p:nvPr>
            <p:ph type="sldNum" sz="quarter" idx="5"/>
          </p:nvPr>
        </p:nvSpPr>
        <p:spPr/>
        <p:txBody>
          <a:bodyPr/>
          <a:lstStyle/>
          <a:p>
            <a:fld id="{E7CCE34D-CFF1-4FFE-815B-D050E7ED2DFD}" type="slidenum">
              <a:rPr lang="en-US" smtClean="0"/>
              <a:t>16</a:t>
            </a:fld>
            <a:endParaRPr lang="en-US"/>
          </a:p>
        </p:txBody>
      </p:sp>
    </p:spTree>
    <p:extLst>
      <p:ext uri="{BB962C8B-B14F-4D97-AF65-F5344CB8AC3E}">
        <p14:creationId xmlns:p14="http://schemas.microsoft.com/office/powerpoint/2010/main" val="3545721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to think about.</a:t>
            </a:r>
          </a:p>
        </p:txBody>
      </p:sp>
      <p:sp>
        <p:nvSpPr>
          <p:cNvPr id="4" name="Slide Number Placeholder 3"/>
          <p:cNvSpPr>
            <a:spLocks noGrp="1"/>
          </p:cNvSpPr>
          <p:nvPr>
            <p:ph type="sldNum" sz="quarter" idx="5"/>
          </p:nvPr>
        </p:nvSpPr>
        <p:spPr/>
        <p:txBody>
          <a:bodyPr/>
          <a:lstStyle/>
          <a:p>
            <a:fld id="{E7CCE34D-CFF1-4FFE-815B-D050E7ED2DFD}" type="slidenum">
              <a:rPr lang="en-US" smtClean="0"/>
              <a:t>17</a:t>
            </a:fld>
            <a:endParaRPr lang="en-US"/>
          </a:p>
        </p:txBody>
      </p:sp>
    </p:spTree>
    <p:extLst>
      <p:ext uri="{BB962C8B-B14F-4D97-AF65-F5344CB8AC3E}">
        <p14:creationId xmlns:p14="http://schemas.microsoft.com/office/powerpoint/2010/main" val="2595037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jump into a live demo, please take a look at some other images I had DALL-E create!</a:t>
            </a:r>
          </a:p>
        </p:txBody>
      </p:sp>
      <p:sp>
        <p:nvSpPr>
          <p:cNvPr id="4" name="Slide Number Placeholder 3"/>
          <p:cNvSpPr>
            <a:spLocks noGrp="1"/>
          </p:cNvSpPr>
          <p:nvPr>
            <p:ph type="sldNum" sz="quarter" idx="5"/>
          </p:nvPr>
        </p:nvSpPr>
        <p:spPr/>
        <p:txBody>
          <a:bodyPr/>
          <a:lstStyle/>
          <a:p>
            <a:fld id="{E7CCE34D-CFF1-4FFE-815B-D050E7ED2DFD}" type="slidenum">
              <a:rPr lang="en-US" smtClean="0"/>
              <a:t>18</a:t>
            </a:fld>
            <a:endParaRPr lang="en-US"/>
          </a:p>
        </p:txBody>
      </p:sp>
    </p:spTree>
    <p:extLst>
      <p:ext uri="{BB962C8B-B14F-4D97-AF65-F5344CB8AC3E}">
        <p14:creationId xmlns:p14="http://schemas.microsoft.com/office/powerpoint/2010/main" val="2478364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19</a:t>
            </a:fld>
            <a:endParaRPr lang="en-US"/>
          </a:p>
        </p:txBody>
      </p:sp>
    </p:spTree>
    <p:extLst>
      <p:ext uri="{BB962C8B-B14F-4D97-AF65-F5344CB8AC3E}">
        <p14:creationId xmlns:p14="http://schemas.microsoft.com/office/powerpoint/2010/main" val="814762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20</a:t>
            </a:fld>
            <a:endParaRPr lang="en-US"/>
          </a:p>
        </p:txBody>
      </p:sp>
    </p:spTree>
    <p:extLst>
      <p:ext uri="{BB962C8B-B14F-4D97-AF65-F5344CB8AC3E}">
        <p14:creationId xmlns:p14="http://schemas.microsoft.com/office/powerpoint/2010/main" val="1634668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1980035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21</a:t>
            </a:fld>
            <a:endParaRPr lang="en-US"/>
          </a:p>
        </p:txBody>
      </p:sp>
    </p:spTree>
    <p:extLst>
      <p:ext uri="{BB962C8B-B14F-4D97-AF65-F5344CB8AC3E}">
        <p14:creationId xmlns:p14="http://schemas.microsoft.com/office/powerpoint/2010/main" val="153725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22</a:t>
            </a:fld>
            <a:endParaRPr lang="en-US"/>
          </a:p>
        </p:txBody>
      </p:sp>
    </p:spTree>
    <p:extLst>
      <p:ext uri="{BB962C8B-B14F-4D97-AF65-F5344CB8AC3E}">
        <p14:creationId xmlns:p14="http://schemas.microsoft.com/office/powerpoint/2010/main" val="4036305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23</a:t>
            </a:fld>
            <a:endParaRPr lang="en-US"/>
          </a:p>
        </p:txBody>
      </p:sp>
    </p:spTree>
    <p:extLst>
      <p:ext uri="{BB962C8B-B14F-4D97-AF65-F5344CB8AC3E}">
        <p14:creationId xmlns:p14="http://schemas.microsoft.com/office/powerpoint/2010/main" val="1997153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24</a:t>
            </a:fld>
            <a:endParaRPr lang="en-US"/>
          </a:p>
        </p:txBody>
      </p:sp>
    </p:spTree>
    <p:extLst>
      <p:ext uri="{BB962C8B-B14F-4D97-AF65-F5344CB8AC3E}">
        <p14:creationId xmlns:p14="http://schemas.microsoft.com/office/powerpoint/2010/main" val="1598539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25</a:t>
            </a:fld>
            <a:endParaRPr lang="en-US"/>
          </a:p>
        </p:txBody>
      </p:sp>
    </p:spTree>
    <p:extLst>
      <p:ext uri="{BB962C8B-B14F-4D97-AF65-F5344CB8AC3E}">
        <p14:creationId xmlns:p14="http://schemas.microsoft.com/office/powerpoint/2010/main" val="3162818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26</a:t>
            </a:fld>
            <a:endParaRPr lang="en-US"/>
          </a:p>
        </p:txBody>
      </p:sp>
    </p:spTree>
    <p:extLst>
      <p:ext uri="{BB962C8B-B14F-4D97-AF65-F5344CB8AC3E}">
        <p14:creationId xmlns:p14="http://schemas.microsoft.com/office/powerpoint/2010/main" val="1296524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27</a:t>
            </a:fld>
            <a:endParaRPr lang="en-US"/>
          </a:p>
        </p:txBody>
      </p:sp>
    </p:spTree>
    <p:extLst>
      <p:ext uri="{BB962C8B-B14F-4D97-AF65-F5344CB8AC3E}">
        <p14:creationId xmlns:p14="http://schemas.microsoft.com/office/powerpoint/2010/main" val="1612095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28</a:t>
            </a:fld>
            <a:endParaRPr lang="en-US"/>
          </a:p>
        </p:txBody>
      </p:sp>
    </p:spTree>
    <p:extLst>
      <p:ext uri="{BB962C8B-B14F-4D97-AF65-F5344CB8AC3E}">
        <p14:creationId xmlns:p14="http://schemas.microsoft.com/office/powerpoint/2010/main" val="62215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29</a:t>
            </a:fld>
            <a:endParaRPr lang="en-US"/>
          </a:p>
        </p:txBody>
      </p:sp>
    </p:spTree>
    <p:extLst>
      <p:ext uri="{BB962C8B-B14F-4D97-AF65-F5344CB8AC3E}">
        <p14:creationId xmlns:p14="http://schemas.microsoft.com/office/powerpoint/2010/main" val="264431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30</a:t>
            </a:fld>
            <a:endParaRPr lang="en-US"/>
          </a:p>
        </p:txBody>
      </p:sp>
    </p:spTree>
    <p:extLst>
      <p:ext uri="{BB962C8B-B14F-4D97-AF65-F5344CB8AC3E}">
        <p14:creationId xmlns:p14="http://schemas.microsoft.com/office/powerpoint/2010/main" val="192589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perfect yet. I’ll be doing a lot of talking off-script to get my points across.</a:t>
            </a:r>
          </a:p>
          <a:p>
            <a:endParaRPr lang="en-US" dirty="0"/>
          </a:p>
          <a:p>
            <a:r>
              <a:rPr lang="en-US" dirty="0"/>
              <a:t>But maybe I didn’t prompt it just right.</a:t>
            </a:r>
          </a:p>
        </p:txBody>
      </p:sp>
      <p:sp>
        <p:nvSpPr>
          <p:cNvPr id="4" name="Slide Number Placeholder 3"/>
          <p:cNvSpPr>
            <a:spLocks noGrp="1"/>
          </p:cNvSpPr>
          <p:nvPr>
            <p:ph type="sldNum" sz="quarter" idx="5"/>
          </p:nvPr>
        </p:nvSpPr>
        <p:spPr/>
        <p:txBody>
          <a:bodyPr/>
          <a:lstStyle/>
          <a:p>
            <a:fld id="{E7CCE34D-CFF1-4FFE-815B-D050E7ED2DFD}" type="slidenum">
              <a:rPr lang="en-US" smtClean="0"/>
              <a:t>3</a:t>
            </a:fld>
            <a:endParaRPr lang="en-US"/>
          </a:p>
        </p:txBody>
      </p:sp>
    </p:spTree>
    <p:extLst>
      <p:ext uri="{BB962C8B-B14F-4D97-AF65-F5344CB8AC3E}">
        <p14:creationId xmlns:p14="http://schemas.microsoft.com/office/powerpoint/2010/main" val="1962180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31</a:t>
            </a:fld>
            <a:endParaRPr lang="en-US"/>
          </a:p>
        </p:txBody>
      </p:sp>
    </p:spTree>
    <p:extLst>
      <p:ext uri="{BB962C8B-B14F-4D97-AF65-F5344CB8AC3E}">
        <p14:creationId xmlns:p14="http://schemas.microsoft.com/office/powerpoint/2010/main" val="2039509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32</a:t>
            </a:fld>
            <a:endParaRPr lang="en-US"/>
          </a:p>
        </p:txBody>
      </p:sp>
    </p:spTree>
    <p:extLst>
      <p:ext uri="{BB962C8B-B14F-4D97-AF65-F5344CB8AC3E}">
        <p14:creationId xmlns:p14="http://schemas.microsoft.com/office/powerpoint/2010/main" val="4166455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33</a:t>
            </a:fld>
            <a:endParaRPr lang="en-US"/>
          </a:p>
        </p:txBody>
      </p:sp>
    </p:spTree>
    <p:extLst>
      <p:ext uri="{BB962C8B-B14F-4D97-AF65-F5344CB8AC3E}">
        <p14:creationId xmlns:p14="http://schemas.microsoft.com/office/powerpoint/2010/main" val="277218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34</a:t>
            </a:fld>
            <a:endParaRPr lang="en-US"/>
          </a:p>
        </p:txBody>
      </p:sp>
    </p:spTree>
    <p:extLst>
      <p:ext uri="{BB962C8B-B14F-4D97-AF65-F5344CB8AC3E}">
        <p14:creationId xmlns:p14="http://schemas.microsoft.com/office/powerpoint/2010/main" val="1106304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35</a:t>
            </a:fld>
            <a:endParaRPr lang="en-US"/>
          </a:p>
        </p:txBody>
      </p:sp>
    </p:spTree>
    <p:extLst>
      <p:ext uri="{BB962C8B-B14F-4D97-AF65-F5344CB8AC3E}">
        <p14:creationId xmlns:p14="http://schemas.microsoft.com/office/powerpoint/2010/main" val="2274158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36</a:t>
            </a:fld>
            <a:endParaRPr lang="en-US"/>
          </a:p>
        </p:txBody>
      </p:sp>
    </p:spTree>
    <p:extLst>
      <p:ext uri="{BB962C8B-B14F-4D97-AF65-F5344CB8AC3E}">
        <p14:creationId xmlns:p14="http://schemas.microsoft.com/office/powerpoint/2010/main" val="793117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37</a:t>
            </a:fld>
            <a:endParaRPr lang="en-US"/>
          </a:p>
        </p:txBody>
      </p:sp>
    </p:spTree>
    <p:extLst>
      <p:ext uri="{BB962C8B-B14F-4D97-AF65-F5344CB8AC3E}">
        <p14:creationId xmlns:p14="http://schemas.microsoft.com/office/powerpoint/2010/main" val="1867384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38</a:t>
            </a:fld>
            <a:endParaRPr lang="en-US"/>
          </a:p>
        </p:txBody>
      </p:sp>
    </p:spTree>
    <p:extLst>
      <p:ext uri="{BB962C8B-B14F-4D97-AF65-F5344CB8AC3E}">
        <p14:creationId xmlns:p14="http://schemas.microsoft.com/office/powerpoint/2010/main" val="333644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39</a:t>
            </a:fld>
            <a:endParaRPr lang="en-US"/>
          </a:p>
        </p:txBody>
      </p:sp>
    </p:spTree>
    <p:extLst>
      <p:ext uri="{BB962C8B-B14F-4D97-AF65-F5344CB8AC3E}">
        <p14:creationId xmlns:p14="http://schemas.microsoft.com/office/powerpoint/2010/main" val="3702660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40</a:t>
            </a:fld>
            <a:endParaRPr lang="en-US"/>
          </a:p>
        </p:txBody>
      </p:sp>
    </p:spTree>
    <p:extLst>
      <p:ext uri="{BB962C8B-B14F-4D97-AF65-F5344CB8AC3E}">
        <p14:creationId xmlns:p14="http://schemas.microsoft.com/office/powerpoint/2010/main" val="783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AI is a kind of computer software that can perform tasks that would typically require human intelligence</a:t>
            </a:r>
          </a:p>
          <a:p>
            <a:endParaRPr lang="en-US" b="0" i="0" dirty="0">
              <a:solidFill>
                <a:srgbClr val="D1D5DB"/>
              </a:solidFill>
              <a:effectLst/>
              <a:latin typeface="Söhne"/>
            </a:endParaRPr>
          </a:p>
          <a:p>
            <a:r>
              <a:rPr lang="en-US" b="0" i="0" dirty="0">
                <a:solidFill>
                  <a:srgbClr val="D1D5DB"/>
                </a:solidFill>
                <a:effectLst/>
                <a:latin typeface="Söhne"/>
              </a:rPr>
              <a:t>Things like understanding language, recognizing images, and making decisions.</a:t>
            </a:r>
          </a:p>
          <a:p>
            <a:endParaRPr lang="en-US" b="0" i="0" dirty="0">
              <a:solidFill>
                <a:srgbClr val="D1D5DB"/>
              </a:solidFill>
              <a:effectLst/>
              <a:latin typeface="Söhne"/>
            </a:endParaRPr>
          </a:p>
          <a:p>
            <a:r>
              <a:rPr lang="en-US" b="0" i="0" dirty="0">
                <a:solidFill>
                  <a:srgbClr val="D1D5DB"/>
                </a:solidFill>
                <a:effectLst/>
                <a:latin typeface="Söhne"/>
              </a:rPr>
              <a:t>OpenAI is building advanced technologies that can learn and adapt to new situations.</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41</a:t>
            </a:fld>
            <a:endParaRPr lang="en-US"/>
          </a:p>
        </p:txBody>
      </p:sp>
    </p:spTree>
    <p:extLst>
      <p:ext uri="{BB962C8B-B14F-4D97-AF65-F5344CB8AC3E}">
        <p14:creationId xmlns:p14="http://schemas.microsoft.com/office/powerpoint/2010/main" val="2732587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42</a:t>
            </a:fld>
            <a:endParaRPr lang="en-US"/>
          </a:p>
        </p:txBody>
      </p:sp>
    </p:spTree>
    <p:extLst>
      <p:ext uri="{BB962C8B-B14F-4D97-AF65-F5344CB8AC3E}">
        <p14:creationId xmlns:p14="http://schemas.microsoft.com/office/powerpoint/2010/main" val="1051723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43</a:t>
            </a:fld>
            <a:endParaRPr lang="en-US"/>
          </a:p>
        </p:txBody>
      </p:sp>
    </p:spTree>
    <p:extLst>
      <p:ext uri="{BB962C8B-B14F-4D97-AF65-F5344CB8AC3E}">
        <p14:creationId xmlns:p14="http://schemas.microsoft.com/office/powerpoint/2010/main" val="28415968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44</a:t>
            </a:fld>
            <a:endParaRPr lang="en-US"/>
          </a:p>
        </p:txBody>
      </p:sp>
    </p:spTree>
    <p:extLst>
      <p:ext uri="{BB962C8B-B14F-4D97-AF65-F5344CB8AC3E}">
        <p14:creationId xmlns:p14="http://schemas.microsoft.com/office/powerpoint/2010/main" val="92391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45</a:t>
            </a:fld>
            <a:endParaRPr lang="en-US"/>
          </a:p>
        </p:txBody>
      </p:sp>
    </p:spTree>
    <p:extLst>
      <p:ext uri="{BB962C8B-B14F-4D97-AF65-F5344CB8AC3E}">
        <p14:creationId xmlns:p14="http://schemas.microsoft.com/office/powerpoint/2010/main" val="1542525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46</a:t>
            </a:fld>
            <a:endParaRPr lang="en-US"/>
          </a:p>
        </p:txBody>
      </p:sp>
    </p:spTree>
    <p:extLst>
      <p:ext uri="{BB962C8B-B14F-4D97-AF65-F5344CB8AC3E}">
        <p14:creationId xmlns:p14="http://schemas.microsoft.com/office/powerpoint/2010/main" val="2536624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47</a:t>
            </a:fld>
            <a:endParaRPr lang="en-US"/>
          </a:p>
        </p:txBody>
      </p:sp>
    </p:spTree>
    <p:extLst>
      <p:ext uri="{BB962C8B-B14F-4D97-AF65-F5344CB8AC3E}">
        <p14:creationId xmlns:p14="http://schemas.microsoft.com/office/powerpoint/2010/main" val="19452448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48</a:t>
            </a:fld>
            <a:endParaRPr lang="en-US"/>
          </a:p>
        </p:txBody>
      </p:sp>
    </p:spTree>
    <p:extLst>
      <p:ext uri="{BB962C8B-B14F-4D97-AF65-F5344CB8AC3E}">
        <p14:creationId xmlns:p14="http://schemas.microsoft.com/office/powerpoint/2010/main" val="23031318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49</a:t>
            </a:fld>
            <a:endParaRPr lang="en-US"/>
          </a:p>
        </p:txBody>
      </p:sp>
    </p:spTree>
    <p:extLst>
      <p:ext uri="{BB962C8B-B14F-4D97-AF65-F5344CB8AC3E}">
        <p14:creationId xmlns:p14="http://schemas.microsoft.com/office/powerpoint/2010/main" val="3246220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50</a:t>
            </a:fld>
            <a:endParaRPr lang="en-US"/>
          </a:p>
        </p:txBody>
      </p:sp>
    </p:spTree>
    <p:extLst>
      <p:ext uri="{BB962C8B-B14F-4D97-AF65-F5344CB8AC3E}">
        <p14:creationId xmlns:p14="http://schemas.microsoft.com/office/powerpoint/2010/main" val="2659710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GPT-3 is a </a:t>
            </a:r>
            <a:r>
              <a:rPr lang="en-US" sz="1600" b="1" dirty="0"/>
              <a:t>LARGE</a:t>
            </a:r>
            <a:r>
              <a:rPr lang="en-US" dirty="0"/>
              <a:t> language model that was fed the entire internet as training material.</a:t>
            </a:r>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2292545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51</a:t>
            </a:fld>
            <a:endParaRPr lang="en-US"/>
          </a:p>
        </p:txBody>
      </p:sp>
    </p:spTree>
    <p:extLst>
      <p:ext uri="{BB962C8B-B14F-4D97-AF65-F5344CB8AC3E}">
        <p14:creationId xmlns:p14="http://schemas.microsoft.com/office/powerpoint/2010/main" val="13333862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52</a:t>
            </a:fld>
            <a:endParaRPr lang="en-US"/>
          </a:p>
        </p:txBody>
      </p:sp>
    </p:spTree>
    <p:extLst>
      <p:ext uri="{BB962C8B-B14F-4D97-AF65-F5344CB8AC3E}">
        <p14:creationId xmlns:p14="http://schemas.microsoft.com/office/powerpoint/2010/main" val="12879801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53</a:t>
            </a:fld>
            <a:endParaRPr lang="en-US"/>
          </a:p>
        </p:txBody>
      </p:sp>
    </p:spTree>
    <p:extLst>
      <p:ext uri="{BB962C8B-B14F-4D97-AF65-F5344CB8AC3E}">
        <p14:creationId xmlns:p14="http://schemas.microsoft.com/office/powerpoint/2010/main" val="42880405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54</a:t>
            </a:fld>
            <a:endParaRPr lang="en-US"/>
          </a:p>
        </p:txBody>
      </p:sp>
    </p:spTree>
    <p:extLst>
      <p:ext uri="{BB962C8B-B14F-4D97-AF65-F5344CB8AC3E}">
        <p14:creationId xmlns:p14="http://schemas.microsoft.com/office/powerpoint/2010/main" val="3874649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55</a:t>
            </a:fld>
            <a:endParaRPr lang="en-US"/>
          </a:p>
        </p:txBody>
      </p:sp>
    </p:spTree>
    <p:extLst>
      <p:ext uri="{BB962C8B-B14F-4D97-AF65-F5344CB8AC3E}">
        <p14:creationId xmlns:p14="http://schemas.microsoft.com/office/powerpoint/2010/main" val="392643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56</a:t>
            </a:fld>
            <a:endParaRPr lang="en-US"/>
          </a:p>
        </p:txBody>
      </p:sp>
    </p:spTree>
    <p:extLst>
      <p:ext uri="{BB962C8B-B14F-4D97-AF65-F5344CB8AC3E}">
        <p14:creationId xmlns:p14="http://schemas.microsoft.com/office/powerpoint/2010/main" val="2784000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57</a:t>
            </a:fld>
            <a:endParaRPr lang="en-US"/>
          </a:p>
        </p:txBody>
      </p:sp>
    </p:spTree>
    <p:extLst>
      <p:ext uri="{BB962C8B-B14F-4D97-AF65-F5344CB8AC3E}">
        <p14:creationId xmlns:p14="http://schemas.microsoft.com/office/powerpoint/2010/main" val="2197084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58</a:t>
            </a:fld>
            <a:endParaRPr lang="en-US"/>
          </a:p>
        </p:txBody>
      </p:sp>
    </p:spTree>
    <p:extLst>
      <p:ext uri="{BB962C8B-B14F-4D97-AF65-F5344CB8AC3E}">
        <p14:creationId xmlns:p14="http://schemas.microsoft.com/office/powerpoint/2010/main" val="28025178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59</a:t>
            </a:fld>
            <a:endParaRPr lang="en-US"/>
          </a:p>
        </p:txBody>
      </p:sp>
    </p:spTree>
    <p:extLst>
      <p:ext uri="{BB962C8B-B14F-4D97-AF65-F5344CB8AC3E}">
        <p14:creationId xmlns:p14="http://schemas.microsoft.com/office/powerpoint/2010/main" val="290191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60</a:t>
            </a:fld>
            <a:endParaRPr lang="en-US"/>
          </a:p>
        </p:txBody>
      </p:sp>
    </p:spTree>
    <p:extLst>
      <p:ext uri="{BB962C8B-B14F-4D97-AF65-F5344CB8AC3E}">
        <p14:creationId xmlns:p14="http://schemas.microsoft.com/office/powerpoint/2010/main" val="1802294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GPT-3 is a </a:t>
            </a:r>
            <a:r>
              <a:rPr lang="en-US" sz="1600" b="1" dirty="0"/>
              <a:t>LARGE</a:t>
            </a:r>
            <a:r>
              <a:rPr lang="en-US" dirty="0"/>
              <a:t> language model that was fed the entire internet as training material.</a:t>
            </a:r>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8027834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61</a:t>
            </a:fld>
            <a:endParaRPr lang="en-US"/>
          </a:p>
        </p:txBody>
      </p:sp>
    </p:spTree>
    <p:extLst>
      <p:ext uri="{BB962C8B-B14F-4D97-AF65-F5344CB8AC3E}">
        <p14:creationId xmlns:p14="http://schemas.microsoft.com/office/powerpoint/2010/main" val="16739577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62</a:t>
            </a:fld>
            <a:endParaRPr lang="en-US"/>
          </a:p>
        </p:txBody>
      </p:sp>
    </p:spTree>
    <p:extLst>
      <p:ext uri="{BB962C8B-B14F-4D97-AF65-F5344CB8AC3E}">
        <p14:creationId xmlns:p14="http://schemas.microsoft.com/office/powerpoint/2010/main" val="14845076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63</a:t>
            </a:fld>
            <a:endParaRPr lang="en-US"/>
          </a:p>
        </p:txBody>
      </p:sp>
    </p:spTree>
    <p:extLst>
      <p:ext uri="{BB962C8B-B14F-4D97-AF65-F5344CB8AC3E}">
        <p14:creationId xmlns:p14="http://schemas.microsoft.com/office/powerpoint/2010/main" val="17868408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64</a:t>
            </a:fld>
            <a:endParaRPr lang="en-US"/>
          </a:p>
        </p:txBody>
      </p:sp>
    </p:spTree>
    <p:extLst>
      <p:ext uri="{BB962C8B-B14F-4D97-AF65-F5344CB8AC3E}">
        <p14:creationId xmlns:p14="http://schemas.microsoft.com/office/powerpoint/2010/main" val="1182975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65</a:t>
            </a:fld>
            <a:endParaRPr lang="en-US"/>
          </a:p>
        </p:txBody>
      </p:sp>
    </p:spTree>
    <p:extLst>
      <p:ext uri="{BB962C8B-B14F-4D97-AF65-F5344CB8AC3E}">
        <p14:creationId xmlns:p14="http://schemas.microsoft.com/office/powerpoint/2010/main" val="22051323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66</a:t>
            </a:fld>
            <a:endParaRPr lang="en-US"/>
          </a:p>
        </p:txBody>
      </p:sp>
    </p:spTree>
    <p:extLst>
      <p:ext uri="{BB962C8B-B14F-4D97-AF65-F5344CB8AC3E}">
        <p14:creationId xmlns:p14="http://schemas.microsoft.com/office/powerpoint/2010/main" val="13491035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67</a:t>
            </a:fld>
            <a:endParaRPr lang="en-US"/>
          </a:p>
        </p:txBody>
      </p:sp>
    </p:spTree>
    <p:extLst>
      <p:ext uri="{BB962C8B-B14F-4D97-AF65-F5344CB8AC3E}">
        <p14:creationId xmlns:p14="http://schemas.microsoft.com/office/powerpoint/2010/main" val="25646782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68</a:t>
            </a:fld>
            <a:endParaRPr lang="en-US"/>
          </a:p>
        </p:txBody>
      </p:sp>
    </p:spTree>
    <p:extLst>
      <p:ext uri="{BB962C8B-B14F-4D97-AF65-F5344CB8AC3E}">
        <p14:creationId xmlns:p14="http://schemas.microsoft.com/office/powerpoint/2010/main" val="31109188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69</a:t>
            </a:fld>
            <a:endParaRPr lang="en-US"/>
          </a:p>
        </p:txBody>
      </p:sp>
    </p:spTree>
    <p:extLst>
      <p:ext uri="{BB962C8B-B14F-4D97-AF65-F5344CB8AC3E}">
        <p14:creationId xmlns:p14="http://schemas.microsoft.com/office/powerpoint/2010/main" val="8873378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70</a:t>
            </a:fld>
            <a:endParaRPr lang="en-US"/>
          </a:p>
        </p:txBody>
      </p:sp>
    </p:spTree>
    <p:extLst>
      <p:ext uri="{BB962C8B-B14F-4D97-AF65-F5344CB8AC3E}">
        <p14:creationId xmlns:p14="http://schemas.microsoft.com/office/powerpoint/2010/main" val="904838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GPT-3 is a </a:t>
            </a:r>
            <a:r>
              <a:rPr lang="en-US" sz="1600" b="1" dirty="0"/>
              <a:t>LARGE</a:t>
            </a:r>
            <a:r>
              <a:rPr lang="en-US" dirty="0"/>
              <a:t> language model that was fed the entire internet as training material.</a:t>
            </a:r>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9048605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71</a:t>
            </a:fld>
            <a:endParaRPr lang="en-US"/>
          </a:p>
        </p:txBody>
      </p:sp>
    </p:spTree>
    <p:extLst>
      <p:ext uri="{BB962C8B-B14F-4D97-AF65-F5344CB8AC3E}">
        <p14:creationId xmlns:p14="http://schemas.microsoft.com/office/powerpoint/2010/main" val="12845870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72</a:t>
            </a:fld>
            <a:endParaRPr lang="en-US"/>
          </a:p>
        </p:txBody>
      </p:sp>
    </p:spTree>
    <p:extLst>
      <p:ext uri="{BB962C8B-B14F-4D97-AF65-F5344CB8AC3E}">
        <p14:creationId xmlns:p14="http://schemas.microsoft.com/office/powerpoint/2010/main" val="41986693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73</a:t>
            </a:fld>
            <a:endParaRPr lang="en-US"/>
          </a:p>
        </p:txBody>
      </p:sp>
    </p:spTree>
    <p:extLst>
      <p:ext uri="{BB962C8B-B14F-4D97-AF65-F5344CB8AC3E}">
        <p14:creationId xmlns:p14="http://schemas.microsoft.com/office/powerpoint/2010/main" val="19091482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74</a:t>
            </a:fld>
            <a:endParaRPr lang="en-US"/>
          </a:p>
        </p:txBody>
      </p:sp>
    </p:spTree>
    <p:extLst>
      <p:ext uri="{BB962C8B-B14F-4D97-AF65-F5344CB8AC3E}">
        <p14:creationId xmlns:p14="http://schemas.microsoft.com/office/powerpoint/2010/main" val="16409229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75</a:t>
            </a:fld>
            <a:endParaRPr lang="en-US"/>
          </a:p>
        </p:txBody>
      </p:sp>
    </p:spTree>
    <p:extLst>
      <p:ext uri="{BB962C8B-B14F-4D97-AF65-F5344CB8AC3E}">
        <p14:creationId xmlns:p14="http://schemas.microsoft.com/office/powerpoint/2010/main" val="3060359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76</a:t>
            </a:fld>
            <a:endParaRPr lang="en-US"/>
          </a:p>
        </p:txBody>
      </p:sp>
    </p:spTree>
    <p:extLst>
      <p:ext uri="{BB962C8B-B14F-4D97-AF65-F5344CB8AC3E}">
        <p14:creationId xmlns:p14="http://schemas.microsoft.com/office/powerpoint/2010/main" val="15933994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77</a:t>
            </a:fld>
            <a:endParaRPr lang="en-US"/>
          </a:p>
        </p:txBody>
      </p:sp>
    </p:spTree>
    <p:extLst>
      <p:ext uri="{BB962C8B-B14F-4D97-AF65-F5344CB8AC3E}">
        <p14:creationId xmlns:p14="http://schemas.microsoft.com/office/powerpoint/2010/main" val="13401915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78</a:t>
            </a:fld>
            <a:endParaRPr lang="en-US"/>
          </a:p>
        </p:txBody>
      </p:sp>
    </p:spTree>
    <p:extLst>
      <p:ext uri="{BB962C8B-B14F-4D97-AF65-F5344CB8AC3E}">
        <p14:creationId xmlns:p14="http://schemas.microsoft.com/office/powerpoint/2010/main" val="35725319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79</a:t>
            </a:fld>
            <a:endParaRPr lang="en-US"/>
          </a:p>
        </p:txBody>
      </p:sp>
    </p:spTree>
    <p:extLst>
      <p:ext uri="{BB962C8B-B14F-4D97-AF65-F5344CB8AC3E}">
        <p14:creationId xmlns:p14="http://schemas.microsoft.com/office/powerpoint/2010/main" val="37988332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80</a:t>
            </a:fld>
            <a:endParaRPr lang="en-US"/>
          </a:p>
        </p:txBody>
      </p:sp>
    </p:spTree>
    <p:extLst>
      <p:ext uri="{BB962C8B-B14F-4D97-AF65-F5344CB8AC3E}">
        <p14:creationId xmlns:p14="http://schemas.microsoft.com/office/powerpoint/2010/main" val="82970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 deep learning algorithm might look at a bunch of pictures of cats and dogs, and then be able to identify which is which in new pictures it hasn't seen before. It does this by finding patterns in the data and using those patterns to make predictions. It's like a computer version of learning from experience.</a:t>
            </a:r>
          </a:p>
          <a:p>
            <a:endParaRPr lang="en-US" b="0" i="0" dirty="0">
              <a:solidFill>
                <a:srgbClr val="D1D5DB"/>
              </a:solidFill>
              <a:effectLst/>
              <a:latin typeface="Söhne"/>
            </a:endParaRPr>
          </a:p>
          <a:p>
            <a:r>
              <a:rPr lang="en-US" b="0" i="0" dirty="0">
                <a:solidFill>
                  <a:srgbClr val="D1D5DB"/>
                </a:solidFill>
                <a:effectLst/>
                <a:latin typeface="Söhne"/>
              </a:rPr>
              <a:t>Well, take that same idea and apply it to a whole bunch of text (the internet, and more). And that’s how we got GPT-3.</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81</a:t>
            </a:fld>
            <a:endParaRPr lang="en-US"/>
          </a:p>
        </p:txBody>
      </p:sp>
    </p:spTree>
    <p:extLst>
      <p:ext uri="{BB962C8B-B14F-4D97-AF65-F5344CB8AC3E}">
        <p14:creationId xmlns:p14="http://schemas.microsoft.com/office/powerpoint/2010/main" val="40440053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82</a:t>
            </a:fld>
            <a:endParaRPr lang="en-US"/>
          </a:p>
        </p:txBody>
      </p:sp>
    </p:spTree>
    <p:extLst>
      <p:ext uri="{BB962C8B-B14F-4D97-AF65-F5344CB8AC3E}">
        <p14:creationId xmlns:p14="http://schemas.microsoft.com/office/powerpoint/2010/main" val="25426919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83</a:t>
            </a:fld>
            <a:endParaRPr lang="en-US"/>
          </a:p>
        </p:txBody>
      </p:sp>
    </p:spTree>
    <p:extLst>
      <p:ext uri="{BB962C8B-B14F-4D97-AF65-F5344CB8AC3E}">
        <p14:creationId xmlns:p14="http://schemas.microsoft.com/office/powerpoint/2010/main" val="2599389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237358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Introduction to OpenAI</a:t>
            </a:r>
          </a:p>
        </p:txBody>
      </p:sp>
      <p:pic>
        <p:nvPicPr>
          <p:cNvPr id="14" name="Picture Placeholder 13">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7449"/>
            <a:ext cx="685800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sz="3600" dirty="0"/>
              <a:t>Hyland Hackathon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0" name="Freeform: Shape 1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5" name="Rectangle 2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2" y="4298296"/>
            <a:ext cx="10053803" cy="1562959"/>
          </a:xfrm>
        </p:spPr>
        <p:txBody>
          <a:bodyPr vert="horz" wrap="square" lIns="0" tIns="0" rIns="0" bIns="0" rtlCol="0" anchor="t" anchorCtr="0">
            <a:normAutofit/>
          </a:bodyPr>
          <a:lstStyle/>
          <a:p>
            <a:r>
              <a:rPr lang="en-US" sz="3000" kern="1200" dirty="0">
                <a:solidFill>
                  <a:schemeClr val="tx1"/>
                </a:solidFill>
                <a:latin typeface="+mj-lt"/>
                <a:ea typeface="+mj-ea"/>
                <a:cs typeface="+mj-cs"/>
              </a:rPr>
              <a:t>“GPT-3 is basically just an autocompletion algorithm, like in your phone.”</a:t>
            </a:r>
          </a:p>
        </p:txBody>
      </p:sp>
      <p:pic>
        <p:nvPicPr>
          <p:cNvPr id="7" name="Picture Placeholder 17">
            <a:extLst>
              <a:ext uri="{FF2B5EF4-FFF2-40B4-BE49-F238E27FC236}">
                <a16:creationId xmlns:a16="http://schemas.microsoft.com/office/drawing/2014/main" id="{2DD106A1-E7B9-192B-6F3C-48DFC65CC0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a:solidFill>
            <a:schemeClr val="accent5"/>
          </a:solidFill>
        </p:spPr>
      </p:pic>
      <p:sp>
        <p:nvSpPr>
          <p:cNvPr id="27" name="Oval 26">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ontent Placeholder 14">
            <a:extLst>
              <a:ext uri="{FF2B5EF4-FFF2-40B4-BE49-F238E27FC236}">
                <a16:creationId xmlns:a16="http://schemas.microsoft.com/office/drawing/2014/main" id="{F5B0DB79-343F-8BD6-344C-34EFDA46BD35}"/>
              </a:ext>
            </a:extLst>
          </p:cNvPr>
          <p:cNvSpPr txBox="1">
            <a:spLocks/>
          </p:cNvSpPr>
          <p:nvPr/>
        </p:nvSpPr>
        <p:spPr>
          <a:xfrm>
            <a:off x="8356386" y="5818907"/>
            <a:ext cx="3565524" cy="697899"/>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Joscha Bach </a:t>
            </a:r>
            <a:r>
              <a:rPr lang="en-US" sz="2800">
                <a:solidFill>
                  <a:srgbClr val="536471"/>
                </a:solidFill>
                <a:latin typeface="TwitterChirp"/>
              </a:rPr>
              <a:t>@Plinz</a:t>
            </a:r>
            <a:endParaRPr lang="en-US" sz="3600"/>
          </a:p>
          <a:p>
            <a:endParaRPr lang="en-US" dirty="0"/>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2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0" name="Freeform: Shape 1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5" name="Rectangle 2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40646" y="4292752"/>
            <a:ext cx="11110707" cy="1562959"/>
          </a:xfrm>
        </p:spPr>
        <p:txBody>
          <a:bodyPr vert="horz" wrap="square" lIns="0" tIns="0" rIns="0" bIns="0" rtlCol="0" anchor="t" anchorCtr="0">
            <a:normAutofit fontScale="90000"/>
          </a:bodyPr>
          <a:lstStyle/>
          <a:p>
            <a:r>
              <a:rPr lang="en-US" sz="3000" kern="1200" dirty="0">
                <a:solidFill>
                  <a:schemeClr val="tx1"/>
                </a:solidFill>
                <a:latin typeface="+mj-lt"/>
                <a:ea typeface="+mj-ea"/>
                <a:cs typeface="+mj-cs"/>
              </a:rPr>
              <a:t>“It predicts the next words based on the previously seen words, based on the statistics over sequences of words it has seen during its training.</a:t>
            </a:r>
            <a:br>
              <a:rPr lang="en-US" sz="3000" kern="1200" dirty="0">
                <a:solidFill>
                  <a:schemeClr val="tx1"/>
                </a:solidFill>
                <a:latin typeface="+mj-lt"/>
                <a:ea typeface="+mj-ea"/>
                <a:cs typeface="+mj-cs"/>
              </a:rPr>
            </a:br>
            <a:br>
              <a:rPr lang="en-US" sz="3000" kern="1200" dirty="0">
                <a:solidFill>
                  <a:schemeClr val="tx1"/>
                </a:solidFill>
                <a:latin typeface="+mj-lt"/>
                <a:ea typeface="+mj-ea"/>
                <a:cs typeface="+mj-cs"/>
              </a:rPr>
            </a:br>
            <a:r>
              <a:rPr lang="en-US" sz="3000" kern="1200" dirty="0">
                <a:solidFill>
                  <a:schemeClr val="tx1"/>
                </a:solidFill>
                <a:latin typeface="+mj-lt"/>
                <a:ea typeface="+mj-ea"/>
                <a:cs typeface="+mj-cs"/>
              </a:rPr>
              <a:t>But that is in some sense true for our perception as well.”</a:t>
            </a:r>
          </a:p>
        </p:txBody>
      </p:sp>
      <p:pic>
        <p:nvPicPr>
          <p:cNvPr id="7" name="Picture Placeholder 17">
            <a:extLst>
              <a:ext uri="{FF2B5EF4-FFF2-40B4-BE49-F238E27FC236}">
                <a16:creationId xmlns:a16="http://schemas.microsoft.com/office/drawing/2014/main" id="{2DD106A1-E7B9-192B-6F3C-48DFC65CC0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a:solidFill>
            <a:schemeClr val="accent5"/>
          </a:solidFill>
        </p:spPr>
      </p:pic>
      <p:sp>
        <p:nvSpPr>
          <p:cNvPr id="27" name="Oval 26">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ontent Placeholder 14">
            <a:extLst>
              <a:ext uri="{FF2B5EF4-FFF2-40B4-BE49-F238E27FC236}">
                <a16:creationId xmlns:a16="http://schemas.microsoft.com/office/drawing/2014/main" id="{F5B0DB79-343F-8BD6-344C-34EFDA46BD35}"/>
              </a:ext>
            </a:extLst>
          </p:cNvPr>
          <p:cNvSpPr txBox="1">
            <a:spLocks/>
          </p:cNvSpPr>
          <p:nvPr/>
        </p:nvSpPr>
        <p:spPr>
          <a:xfrm>
            <a:off x="8356386" y="5818907"/>
            <a:ext cx="3565524" cy="697899"/>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Joscha Bach </a:t>
            </a:r>
            <a:r>
              <a:rPr lang="en-US" sz="2800">
                <a:solidFill>
                  <a:srgbClr val="536471"/>
                </a:solidFill>
                <a:latin typeface="TwitterChirp"/>
              </a:rPr>
              <a:t>@Plinz</a:t>
            </a:r>
            <a:endParaRPr lang="en-US" sz="3600"/>
          </a:p>
          <a:p>
            <a:endParaRPr lang="en-US" dirty="0"/>
          </a:p>
        </p:txBody>
      </p:sp>
    </p:spTree>
    <p:extLst>
      <p:ext uri="{BB962C8B-B14F-4D97-AF65-F5344CB8AC3E}">
        <p14:creationId xmlns:p14="http://schemas.microsoft.com/office/powerpoint/2010/main" val="248424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200"/>
                                  </p:iterate>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0F1DF5B-353A-4270-8C10-6A1509441174}"/>
              </a:ext>
            </a:extLst>
          </p:cNvPr>
          <p:cNvSpPr>
            <a:spLocks noGrp="1"/>
          </p:cNvSpPr>
          <p:nvPr>
            <p:ph type="title"/>
          </p:nvPr>
        </p:nvSpPr>
        <p:spPr>
          <a:xfrm>
            <a:off x="1114744" y="852848"/>
            <a:ext cx="4651056" cy="3384550"/>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Natural Language Processing</a:t>
            </a:r>
          </a:p>
        </p:txBody>
      </p:sp>
      <p:sp>
        <p:nvSpPr>
          <p:cNvPr id="16" name="Subtitle 15">
            <a:extLst>
              <a:ext uri="{FF2B5EF4-FFF2-40B4-BE49-F238E27FC236}">
                <a16:creationId xmlns:a16="http://schemas.microsoft.com/office/drawing/2014/main" id="{4BDCF583-1D5D-4235-97C2-39272B80A0B1}"/>
              </a:ext>
            </a:extLst>
          </p:cNvPr>
          <p:cNvSpPr>
            <a:spLocks noGrp="1"/>
          </p:cNvSpPr>
          <p:nvPr>
            <p:ph sz="quarter" idx="15"/>
          </p:nvPr>
        </p:nvSpPr>
        <p:spPr>
          <a:xfrm>
            <a:off x="1114744" y="4506913"/>
            <a:ext cx="3563938" cy="2351087"/>
          </a:xfrm>
        </p:spPr>
        <p:txBody>
          <a:bodyPr vert="horz" wrap="square" lIns="0" tIns="0" rIns="0" bIns="0" rtlCol="0">
            <a:normAutofit/>
          </a:bodyPr>
          <a:lstStyle/>
          <a:p>
            <a:pPr marL="0" indent="0">
              <a:lnSpc>
                <a:spcPct val="100000"/>
              </a:lnSpc>
              <a:buNone/>
            </a:pPr>
            <a:r>
              <a:rPr lang="en-US" sz="3600" dirty="0"/>
              <a:t>Allowing us to talk to our machines</a:t>
            </a:r>
          </a:p>
        </p:txBody>
      </p:sp>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5977769" y="852848"/>
            <a:ext cx="5132388" cy="5132388"/>
          </a:xfrm>
        </p:spPr>
      </p:pic>
    </p:spTree>
    <p:extLst>
      <p:ext uri="{BB962C8B-B14F-4D97-AF65-F5344CB8AC3E}">
        <p14:creationId xmlns:p14="http://schemas.microsoft.com/office/powerpoint/2010/main" val="2047524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6B2EA84-4D95-DCC4-96AD-D40D9850B99C}"/>
              </a:ext>
            </a:extLst>
          </p:cNvPr>
          <p:cNvSpPr>
            <a:spLocks noGrp="1"/>
          </p:cNvSpPr>
          <p:nvPr>
            <p:ph type="title"/>
          </p:nvPr>
        </p:nvSpPr>
        <p:spPr>
          <a:xfrm>
            <a:off x="6724334" y="0"/>
            <a:ext cx="4803456" cy="3384550"/>
          </a:xfrm>
        </p:spPr>
        <p:txBody>
          <a:bodyPr/>
          <a:lstStyle/>
          <a:p>
            <a:r>
              <a:rPr lang="en-US" sz="6600" dirty="0"/>
              <a:t>Image</a:t>
            </a:r>
            <a:br>
              <a:rPr lang="en-US" sz="6600" dirty="0"/>
            </a:br>
            <a:r>
              <a:rPr lang="en-US" sz="6600" dirty="0"/>
              <a:t>Synthesis</a:t>
            </a:r>
          </a:p>
        </p:txBody>
      </p:sp>
      <p:sp>
        <p:nvSpPr>
          <p:cNvPr id="13" name="Content Placeholder 12">
            <a:extLst>
              <a:ext uri="{FF2B5EF4-FFF2-40B4-BE49-F238E27FC236}">
                <a16:creationId xmlns:a16="http://schemas.microsoft.com/office/drawing/2014/main" id="{18DC39C6-158C-EDD1-5C70-169A27CB279E}"/>
              </a:ext>
            </a:extLst>
          </p:cNvPr>
          <p:cNvSpPr>
            <a:spLocks noGrp="1"/>
          </p:cNvSpPr>
          <p:nvPr>
            <p:ph sz="quarter" idx="15"/>
          </p:nvPr>
        </p:nvSpPr>
        <p:spPr>
          <a:xfrm>
            <a:off x="6500814" y="3629343"/>
            <a:ext cx="4803456" cy="2351087"/>
          </a:xfrm>
        </p:spPr>
        <p:txBody>
          <a:bodyPr/>
          <a:lstStyle/>
          <a:p>
            <a:r>
              <a:rPr lang="en-US" sz="3600" dirty="0"/>
              <a:t>  Building images from words with DALL-E 2</a:t>
            </a:r>
          </a:p>
        </p:txBody>
      </p:sp>
      <p:pic>
        <p:nvPicPr>
          <p:cNvPr id="15" name="Picture Placeholder 14">
            <a:extLst>
              <a:ext uri="{FF2B5EF4-FFF2-40B4-BE49-F238E27FC236}">
                <a16:creationId xmlns:a16="http://schemas.microsoft.com/office/drawing/2014/main" id="{6E7FA384-D6B1-ED27-C5AB-5BCACD59D2F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558800" y="732833"/>
            <a:ext cx="5132388" cy="5132388"/>
          </a:xfrm>
        </p:spPr>
      </p:pic>
    </p:spTree>
    <p:extLst>
      <p:ext uri="{BB962C8B-B14F-4D97-AF65-F5344CB8AC3E}">
        <p14:creationId xmlns:p14="http://schemas.microsoft.com/office/powerpoint/2010/main" val="3118527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6F06858-048D-D672-9A74-003924D90B53}"/>
              </a:ext>
            </a:extLst>
          </p:cNvPr>
          <p:cNvSpPr>
            <a:spLocks noGrp="1"/>
          </p:cNvSpPr>
          <p:nvPr>
            <p:ph type="title"/>
          </p:nvPr>
        </p:nvSpPr>
        <p:spPr>
          <a:xfrm>
            <a:off x="1060926" y="426350"/>
            <a:ext cx="3566160" cy="3384550"/>
          </a:xfrm>
        </p:spPr>
        <p:txBody>
          <a:bodyPr anchor="ctr">
            <a:normAutofit/>
          </a:bodyPr>
          <a:lstStyle/>
          <a:p>
            <a:r>
              <a:rPr lang="en-US" sz="7200" dirty="0"/>
              <a:t>Societal Impacts</a:t>
            </a:r>
          </a:p>
        </p:txBody>
      </p:sp>
      <p:sp>
        <p:nvSpPr>
          <p:cNvPr id="11" name="Content Placeholder 10">
            <a:extLst>
              <a:ext uri="{FF2B5EF4-FFF2-40B4-BE49-F238E27FC236}">
                <a16:creationId xmlns:a16="http://schemas.microsoft.com/office/drawing/2014/main" id="{8EC90A21-86A6-74AE-3BB9-BF19E101DD0A}"/>
              </a:ext>
            </a:extLst>
          </p:cNvPr>
          <p:cNvSpPr>
            <a:spLocks noGrp="1"/>
          </p:cNvSpPr>
          <p:nvPr>
            <p:ph sz="quarter" idx="15"/>
          </p:nvPr>
        </p:nvSpPr>
        <p:spPr>
          <a:xfrm>
            <a:off x="1005226" y="3643260"/>
            <a:ext cx="4076222" cy="2351087"/>
          </a:xfrm>
        </p:spPr>
        <p:txBody>
          <a:bodyPr/>
          <a:lstStyle/>
          <a:p>
            <a:pPr marL="342900" indent="-342900">
              <a:buFont typeface="Arial" panose="020B0604020202020204" pitchFamily="34" charset="0"/>
              <a:buChar char="•"/>
            </a:pPr>
            <a:r>
              <a:rPr lang="en-US" dirty="0"/>
              <a:t>What if it takes our jobs?</a:t>
            </a:r>
          </a:p>
          <a:p>
            <a:pPr marL="342900" indent="-342900">
              <a:buFont typeface="Arial" panose="020B0604020202020204" pitchFamily="34" charset="0"/>
              <a:buChar char="•"/>
            </a:pPr>
            <a:r>
              <a:rPr lang="en-US" dirty="0"/>
              <a:t>What will jobs even look like in the future?</a:t>
            </a:r>
          </a:p>
          <a:p>
            <a:pPr marL="342900" indent="-342900">
              <a:buFont typeface="Arial" panose="020B0604020202020204" pitchFamily="34" charset="0"/>
              <a:buChar char="•"/>
            </a:pPr>
            <a:r>
              <a:rPr lang="en-US" dirty="0"/>
              <a:t>How far away is this future?</a:t>
            </a:r>
          </a:p>
        </p:txBody>
      </p:sp>
      <p:pic>
        <p:nvPicPr>
          <p:cNvPr id="17" name="Picture Placeholder 16">
            <a:extLst>
              <a:ext uri="{FF2B5EF4-FFF2-40B4-BE49-F238E27FC236}">
                <a16:creationId xmlns:a16="http://schemas.microsoft.com/office/drawing/2014/main" id="{FC5AA2A1-6C36-6AC0-1180-BB4F2DE2EC4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4942043" y="1209327"/>
            <a:ext cx="6716994" cy="3778309"/>
          </a:xfrm>
        </p:spPr>
      </p:pic>
    </p:spTree>
    <p:extLst>
      <p:ext uri="{BB962C8B-B14F-4D97-AF65-F5344CB8AC3E}">
        <p14:creationId xmlns:p14="http://schemas.microsoft.com/office/powerpoint/2010/main" val="2606161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1" name="Freeform: Shape 2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6" name="Rectangle 25">
            <a:extLst>
              <a:ext uri="{FF2B5EF4-FFF2-40B4-BE49-F238E27FC236}">
                <a16:creationId xmlns:a16="http://schemas.microsoft.com/office/drawing/2014/main" id="{BCAB7BF2-C0E5-4451-82FD-4D451D5D3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055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C0DB02B9-F3BA-4EEE-A717-BA38B57F4B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3792" y="4530271"/>
            <a:ext cx="3960000" cy="2696065"/>
            <a:chOff x="6053792" y="4530271"/>
            <a:chExt cx="3960000" cy="2696065"/>
          </a:xfrm>
        </p:grpSpPr>
        <p:sp>
          <p:nvSpPr>
            <p:cNvPr id="29" name="Freeform: Shape 28">
              <a:extLst>
                <a:ext uri="{FF2B5EF4-FFF2-40B4-BE49-F238E27FC236}">
                  <a16:creationId xmlns:a16="http://schemas.microsoft.com/office/drawing/2014/main" id="{D19C4E36-EAB8-46C1-ADC2-867AA90CDC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6305855" y="5349826"/>
              <a:ext cx="3707937" cy="1853969"/>
            </a:xfrm>
            <a:custGeom>
              <a:avLst/>
              <a:gdLst>
                <a:gd name="connsiteX0" fmla="*/ 3707937 w 3707937"/>
                <a:gd name="connsiteY0" fmla="*/ 1853969 h 1853969"/>
                <a:gd name="connsiteX1" fmla="*/ 1853969 w 3707937"/>
                <a:gd name="connsiteY1" fmla="*/ 0 h 1853969"/>
                <a:gd name="connsiteX2" fmla="*/ 1684921 w 3707937"/>
                <a:gd name="connsiteY2" fmla="*/ 8536 h 1853969"/>
                <a:gd name="connsiteX3" fmla="*/ 8536 w 3707937"/>
                <a:gd name="connsiteY3" fmla="*/ 1684921 h 1853969"/>
                <a:gd name="connsiteX4" fmla="*/ 0 w 3707937"/>
                <a:gd name="connsiteY4" fmla="*/ 1853969 h 1853969"/>
                <a:gd name="connsiteX5" fmla="*/ 926985 w 3707937"/>
                <a:gd name="connsiteY5" fmla="*/ 1853969 h 1853969"/>
                <a:gd name="connsiteX6" fmla="*/ 1853969 w 3707937"/>
                <a:gd name="connsiteY6" fmla="*/ 926985 h 1853969"/>
                <a:gd name="connsiteX7" fmla="*/ 2780952 w 3707937"/>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37" h="1853969">
                  <a:moveTo>
                    <a:pt x="3707937" y="1853969"/>
                  </a:moveTo>
                  <a:cubicBezTo>
                    <a:pt x="3707937" y="830050"/>
                    <a:pt x="2877887" y="0"/>
                    <a:pt x="1853969" y="0"/>
                  </a:cubicBezTo>
                  <a:lnTo>
                    <a:pt x="1684921" y="8536"/>
                  </a:lnTo>
                  <a:lnTo>
                    <a:pt x="8536" y="1684921"/>
                  </a:lnTo>
                  <a:lnTo>
                    <a:pt x="0" y="1853969"/>
                  </a:lnTo>
                  <a:lnTo>
                    <a:pt x="926985" y="1853969"/>
                  </a:lnTo>
                  <a:cubicBezTo>
                    <a:pt x="926985" y="1342010"/>
                    <a:pt x="1342009" y="926986"/>
                    <a:pt x="1853969" y="926985"/>
                  </a:cubicBezTo>
                  <a:cubicBezTo>
                    <a:pt x="2365928" y="926985"/>
                    <a:pt x="2780952" y="1342010"/>
                    <a:pt x="2780952"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42900" dist="50800" dir="162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AC95D1B-353B-49A5-92C8-947C87416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6186241" y="5061493"/>
              <a:ext cx="3707937" cy="2164843"/>
            </a:xfrm>
            <a:custGeom>
              <a:avLst/>
              <a:gdLst>
                <a:gd name="connsiteX0" fmla="*/ 3707937 w 3707937"/>
                <a:gd name="connsiteY0" fmla="*/ 2164843 h 2164843"/>
                <a:gd name="connsiteX1" fmla="*/ 1853968 w 3707937"/>
                <a:gd name="connsiteY1" fmla="*/ 0 h 2164843"/>
                <a:gd name="connsiteX2" fmla="*/ 1664412 w 3707937"/>
                <a:gd name="connsiteY2" fmla="*/ 11177 h 2164843"/>
                <a:gd name="connsiteX3" fmla="*/ 1646600 w 3707937"/>
                <a:gd name="connsiteY3" fmla="*/ 14351 h 2164843"/>
                <a:gd name="connsiteX4" fmla="*/ 67392 w 3707937"/>
                <a:gd name="connsiteY4" fmla="*/ 1593559 h 2164843"/>
                <a:gd name="connsiteX5" fmla="*/ 37666 w 3707937"/>
                <a:gd name="connsiteY5" fmla="*/ 1728552 h 2164843"/>
                <a:gd name="connsiteX6" fmla="*/ 0 w 3707937"/>
                <a:gd name="connsiteY6" fmla="*/ 2164843 h 2164843"/>
                <a:gd name="connsiteX7" fmla="*/ 926985 w 3707937"/>
                <a:gd name="connsiteY7" fmla="*/ 2164843 h 2164843"/>
                <a:gd name="connsiteX8" fmla="*/ 1853968 w 3707937"/>
                <a:gd name="connsiteY8" fmla="*/ 1082422 h 2164843"/>
                <a:gd name="connsiteX9" fmla="*/ 2780952 w 3707937"/>
                <a:gd name="connsiteY9"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7937" h="2164843">
                  <a:moveTo>
                    <a:pt x="3707937" y="2164843"/>
                  </a:moveTo>
                  <a:cubicBezTo>
                    <a:pt x="3707937" y="969234"/>
                    <a:pt x="2877886" y="0"/>
                    <a:pt x="1853968" y="0"/>
                  </a:cubicBezTo>
                  <a:cubicBezTo>
                    <a:pt x="1789974" y="0"/>
                    <a:pt x="1726736" y="3786"/>
                    <a:pt x="1664412" y="11177"/>
                  </a:cubicBezTo>
                  <a:lnTo>
                    <a:pt x="1646600" y="14351"/>
                  </a:lnTo>
                  <a:lnTo>
                    <a:pt x="67392" y="1593559"/>
                  </a:lnTo>
                  <a:lnTo>
                    <a:pt x="37666" y="1728552"/>
                  </a:lnTo>
                  <a:cubicBezTo>
                    <a:pt x="12970" y="1869478"/>
                    <a:pt x="0" y="2015392"/>
                    <a:pt x="0" y="2164843"/>
                  </a:cubicBezTo>
                  <a:lnTo>
                    <a:pt x="926985" y="2164843"/>
                  </a:lnTo>
                  <a:cubicBezTo>
                    <a:pt x="926985" y="1567039"/>
                    <a:pt x="1342009" y="1082423"/>
                    <a:pt x="1853968" y="1082422"/>
                  </a:cubicBezTo>
                  <a:cubicBezTo>
                    <a:pt x="2365928" y="1082422"/>
                    <a:pt x="2780952" y="1567039"/>
                    <a:pt x="2780952"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Oval 30">
              <a:extLst>
                <a:ext uri="{FF2B5EF4-FFF2-40B4-BE49-F238E27FC236}">
                  <a16:creationId xmlns:a16="http://schemas.microsoft.com/office/drawing/2014/main" id="{EED63058-6155-422A-A2D9-69A6A1DF0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413283" y="6132831"/>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a:extLst>
                <a:ext uri="{FF2B5EF4-FFF2-40B4-BE49-F238E27FC236}">
                  <a16:creationId xmlns:a16="http://schemas.microsoft.com/office/drawing/2014/main" id="{C4486CA9-CA51-4F1D-AD04-FC35DA44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8375334" y="4170780"/>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4" name="Oval 33">
            <a:extLst>
              <a:ext uri="{FF2B5EF4-FFF2-40B4-BE49-F238E27FC236}">
                <a16:creationId xmlns:a16="http://schemas.microsoft.com/office/drawing/2014/main" id="{19E80463-482A-4612-8063-9F60E0C7F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633" y="180949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8947BE06-624A-4F53-8B42-58DD39DB5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52426" y="1013899"/>
            <a:ext cx="1262947" cy="1335601"/>
            <a:chOff x="5094405" y="2340638"/>
            <a:chExt cx="1262947" cy="1335601"/>
          </a:xfrm>
        </p:grpSpPr>
        <p:sp>
          <p:nvSpPr>
            <p:cNvPr id="37" name="Freeform: Shape 36">
              <a:extLst>
                <a:ext uri="{FF2B5EF4-FFF2-40B4-BE49-F238E27FC236}">
                  <a16:creationId xmlns:a16="http://schemas.microsoft.com/office/drawing/2014/main" id="{E0BF6DBE-FE5B-4D9A-B7A8-86FF60DF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85879" y="2504765"/>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102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FA32303D-EAC6-41B6-9A89-CC568F123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5711479" y="2340638"/>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FB4018B-0426-5596-977B-06AF09A2C602}"/>
              </a:ext>
            </a:extLst>
          </p:cNvPr>
          <p:cNvSpPr>
            <a:spLocks noGrp="1"/>
          </p:cNvSpPr>
          <p:nvPr>
            <p:ph type="title"/>
          </p:nvPr>
        </p:nvSpPr>
        <p:spPr>
          <a:xfrm>
            <a:off x="778159" y="435238"/>
            <a:ext cx="11089753" cy="1013140"/>
          </a:xfrm>
        </p:spPr>
        <p:txBody>
          <a:bodyPr vert="horz" wrap="square" lIns="0" tIns="0" rIns="0" bIns="0" rtlCol="0" anchor="b" anchorCtr="0">
            <a:normAutofit/>
          </a:bodyPr>
          <a:lstStyle/>
          <a:p>
            <a:pPr>
              <a:lnSpc>
                <a:spcPct val="100000"/>
              </a:lnSpc>
            </a:pPr>
            <a:r>
              <a:rPr lang="en-US" sz="6600" dirty="0"/>
              <a:t>Who are knowledge workers?</a:t>
            </a:r>
          </a:p>
        </p:txBody>
      </p:sp>
      <p:pic>
        <p:nvPicPr>
          <p:cNvPr id="35" name="Picture Placeholder 16">
            <a:extLst>
              <a:ext uri="{FF2B5EF4-FFF2-40B4-BE49-F238E27FC236}">
                <a16:creationId xmlns:a16="http://schemas.microsoft.com/office/drawing/2014/main" id="{7E9200DB-3BD5-538A-363E-9D99B44FB13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542618" y="1709895"/>
            <a:ext cx="3065661" cy="3065661"/>
          </a:xfrm>
        </p:spPr>
      </p:pic>
      <p:pic>
        <p:nvPicPr>
          <p:cNvPr id="39" name="Picture Placeholder 16">
            <a:extLst>
              <a:ext uri="{FF2B5EF4-FFF2-40B4-BE49-F238E27FC236}">
                <a16:creationId xmlns:a16="http://schemas.microsoft.com/office/drawing/2014/main" id="{6A51D6BE-0847-5C7E-E811-EEA0AAC0D9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3913" y="1660676"/>
            <a:ext cx="3164097" cy="3164097"/>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pic>
      <p:pic>
        <p:nvPicPr>
          <p:cNvPr id="40" name="Picture Placeholder 16">
            <a:extLst>
              <a:ext uri="{FF2B5EF4-FFF2-40B4-BE49-F238E27FC236}">
                <a16:creationId xmlns:a16="http://schemas.microsoft.com/office/drawing/2014/main" id="{F99C9059-F927-7272-814A-A1739CB1C2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30468" y="1787963"/>
            <a:ext cx="3129504" cy="3129504"/>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pic>
      <p:sp>
        <p:nvSpPr>
          <p:cNvPr id="43" name="TextBox 42">
            <a:extLst>
              <a:ext uri="{FF2B5EF4-FFF2-40B4-BE49-F238E27FC236}">
                <a16:creationId xmlns:a16="http://schemas.microsoft.com/office/drawing/2014/main" id="{7692F949-CE51-46CE-5CA6-2A5DD5776C7F}"/>
              </a:ext>
            </a:extLst>
          </p:cNvPr>
          <p:cNvSpPr txBox="1"/>
          <p:nvPr/>
        </p:nvSpPr>
        <p:spPr>
          <a:xfrm>
            <a:off x="542618" y="5260932"/>
            <a:ext cx="11217354" cy="1077218"/>
          </a:xfrm>
          <a:prstGeom prst="rect">
            <a:avLst/>
          </a:prstGeom>
          <a:solidFill>
            <a:schemeClr val="bg1"/>
          </a:solidFill>
          <a:ln>
            <a:solidFill>
              <a:schemeClr val="accent3"/>
            </a:solidFill>
          </a:ln>
        </p:spPr>
        <p:txBody>
          <a:bodyPr wrap="square" rtlCol="0">
            <a:spAutoFit/>
          </a:bodyPr>
          <a:lstStyle/>
          <a:p>
            <a:pPr algn="ctr"/>
            <a:r>
              <a:rPr lang="en-US" sz="3200" dirty="0">
                <a:solidFill>
                  <a:schemeClr val="tx2"/>
                </a:solidFill>
              </a:rPr>
              <a:t>P</a:t>
            </a:r>
            <a:r>
              <a:rPr lang="en-US" sz="3200" b="0" i="0" dirty="0">
                <a:solidFill>
                  <a:schemeClr val="tx2"/>
                </a:solidFill>
                <a:effectLst/>
              </a:rPr>
              <a:t>rogrammers, physicians, pharmacists, architects, engineers, scientists, designers, public accountants, lawyers, editors, academics</a:t>
            </a:r>
            <a:endParaRPr lang="en-US" sz="3200" dirty="0">
              <a:solidFill>
                <a:schemeClr val="tx2"/>
              </a:solidFill>
            </a:endParaRPr>
          </a:p>
        </p:txBody>
      </p:sp>
    </p:spTree>
    <p:extLst>
      <p:ext uri="{BB962C8B-B14F-4D97-AF65-F5344CB8AC3E}">
        <p14:creationId xmlns:p14="http://schemas.microsoft.com/office/powerpoint/2010/main" val="398935781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CC83C3-7C4E-2C40-65A1-B29F2C15EB16}"/>
              </a:ext>
            </a:extLst>
          </p:cNvPr>
          <p:cNvSpPr txBox="1"/>
          <p:nvPr/>
        </p:nvSpPr>
        <p:spPr>
          <a:xfrm>
            <a:off x="1051560" y="3033828"/>
            <a:ext cx="10088880" cy="646331"/>
          </a:xfrm>
          <a:prstGeom prst="rect">
            <a:avLst/>
          </a:prstGeom>
          <a:noFill/>
        </p:spPr>
        <p:txBody>
          <a:bodyPr wrap="square" rtlCol="0">
            <a:spAutoFit/>
          </a:bodyPr>
          <a:lstStyle/>
          <a:p>
            <a:pPr algn="ctr"/>
            <a:r>
              <a:rPr lang="en-US" sz="3600" dirty="0"/>
              <a:t>GPT-3 / ChatGPT Demo (prerecorded)</a:t>
            </a:r>
          </a:p>
        </p:txBody>
      </p:sp>
    </p:spTree>
    <p:extLst>
      <p:ext uri="{BB962C8B-B14F-4D97-AF65-F5344CB8AC3E}">
        <p14:creationId xmlns:p14="http://schemas.microsoft.com/office/powerpoint/2010/main" val="4019441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62838F-CB96-A3EA-9B76-C891526F5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Tree>
    <p:extLst>
      <p:ext uri="{BB962C8B-B14F-4D97-AF65-F5344CB8AC3E}">
        <p14:creationId xmlns:p14="http://schemas.microsoft.com/office/powerpoint/2010/main" val="99063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1277656" y="1310640"/>
            <a:ext cx="9707670" cy="3840480"/>
          </a:xfrm>
        </p:spPr>
        <p:txBody>
          <a:bodyPr/>
          <a:lstStyle/>
          <a:p>
            <a:pPr algn="ctr"/>
            <a:r>
              <a:rPr lang="en-US" sz="13800" dirty="0"/>
              <a:t>Questions?</a:t>
            </a:r>
            <a:br>
              <a:rPr lang="en-US" sz="6000" dirty="0"/>
            </a:br>
            <a:br>
              <a:rPr lang="en-US" sz="6000" dirty="0"/>
            </a:br>
            <a:r>
              <a:rPr lang="en-US" sz="6000" dirty="0"/>
              <a:t>Want to chat about this?</a:t>
            </a:r>
            <a:endParaRPr lang="en-US" sz="5400" dirty="0"/>
          </a:p>
        </p:txBody>
      </p:sp>
    </p:spTree>
    <p:extLst>
      <p:ext uri="{BB962C8B-B14F-4D97-AF65-F5344CB8AC3E}">
        <p14:creationId xmlns:p14="http://schemas.microsoft.com/office/powerpoint/2010/main" val="3247798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000" dirty="0"/>
              <a:t>“Anthropomorphic gerbil in overalls holds a spear and stands in front of his farmhouse, digital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667141776"/>
      </p:ext>
    </p:extLst>
  </p:cSld>
  <p:clrMapOvr>
    <a:masterClrMapping/>
  </p:clrMapOvr>
  <p:transition advTm="3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6"/>
            <a:ext cx="3565524" cy="778483"/>
          </a:xfrm>
        </p:spPr>
        <p:txBody>
          <a:bodyPr/>
          <a:lstStyle/>
          <a:p>
            <a:r>
              <a:rPr lang="en-US" dirty="0"/>
              <a:t>Agenda</a:t>
            </a:r>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6235829" y="411990"/>
            <a:ext cx="3448558" cy="3448558"/>
          </a:xfrm>
        </p:spPr>
      </p:pic>
      <p:pic>
        <p:nvPicPr>
          <p:cNvPr id="10" name="Picture Placehold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p:blipFill>
        <p:spPr>
          <a:xfrm>
            <a:off x="9747460" y="1596772"/>
            <a:ext cx="2263776" cy="2263776"/>
          </a:xfrm>
        </p:spPr>
      </p:pic>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p:blipFill>
        <p:spPr>
          <a:xfrm>
            <a:off x="8378158" y="3429000"/>
            <a:ext cx="2936876" cy="2936876"/>
          </a:xfrm>
        </p:spPr>
      </p:pic>
      <p:graphicFrame>
        <p:nvGraphicFramePr>
          <p:cNvPr id="4" name="Table 4">
            <a:extLst>
              <a:ext uri="{FF2B5EF4-FFF2-40B4-BE49-F238E27FC236}">
                <a16:creationId xmlns:a16="http://schemas.microsoft.com/office/drawing/2014/main" id="{0A5588FB-BBC1-471A-3F2C-2C2EC1C68BDB}"/>
              </a:ext>
            </a:extLst>
          </p:cNvPr>
          <p:cNvGraphicFramePr>
            <a:graphicFrameLocks noGrp="1"/>
          </p:cNvGraphicFramePr>
          <p:nvPr>
            <p:extLst>
              <p:ext uri="{D42A27DB-BD31-4B8C-83A1-F6EECF244321}">
                <p14:modId xmlns:p14="http://schemas.microsoft.com/office/powerpoint/2010/main" val="3098591820"/>
              </p:ext>
            </p:extLst>
          </p:nvPr>
        </p:nvGraphicFramePr>
        <p:xfrm>
          <a:off x="550865" y="1503123"/>
          <a:ext cx="5405307" cy="4805604"/>
        </p:xfrm>
        <a:graphic>
          <a:graphicData uri="http://schemas.openxmlformats.org/drawingml/2006/table">
            <a:tbl>
              <a:tblPr firstRow="1" bandRow="1">
                <a:tableStyleId>{2D5ABB26-0587-4C30-8999-92F81FD0307C}</a:tableStyleId>
              </a:tblPr>
              <a:tblGrid>
                <a:gridCol w="436090">
                  <a:extLst>
                    <a:ext uri="{9D8B030D-6E8A-4147-A177-3AD203B41FA5}">
                      <a16:colId xmlns:a16="http://schemas.microsoft.com/office/drawing/2014/main" val="3886254791"/>
                    </a:ext>
                  </a:extLst>
                </a:gridCol>
                <a:gridCol w="4969217">
                  <a:extLst>
                    <a:ext uri="{9D8B030D-6E8A-4147-A177-3AD203B41FA5}">
                      <a16:colId xmlns:a16="http://schemas.microsoft.com/office/drawing/2014/main" val="315086417"/>
                    </a:ext>
                  </a:extLst>
                </a:gridCol>
              </a:tblGrid>
              <a:tr h="609234">
                <a:tc>
                  <a:txBody>
                    <a:bodyPr/>
                    <a:lstStyle/>
                    <a:p>
                      <a:pPr algn="ctr"/>
                      <a:r>
                        <a:rPr lang="en-US" sz="2000" dirty="0"/>
                        <a:t>🙋‍♂️</a:t>
                      </a:r>
                    </a:p>
                  </a:txBody>
                  <a:tcPr anchor="ctr"/>
                </a:tc>
                <a:tc>
                  <a: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alpha val="60000"/>
                            </a:prstClr>
                          </a:solidFill>
                          <a:effectLst/>
                          <a:uLnTx/>
                          <a:uFillTx/>
                          <a:latin typeface="+mn-lt"/>
                          <a:ea typeface="+mn-ea"/>
                          <a:cs typeface="+mn-cs"/>
                        </a:rPr>
                        <a:t>What is OpenAI?</a:t>
                      </a:r>
                    </a:p>
                  </a:txBody>
                  <a:tcPr anchor="ctr"/>
                </a:tc>
                <a:extLst>
                  <a:ext uri="{0D108BD9-81ED-4DB2-BD59-A6C34878D82A}">
                    <a16:rowId xmlns:a16="http://schemas.microsoft.com/office/drawing/2014/main" val="3562680673"/>
                  </a:ext>
                </a:extLst>
              </a:tr>
              <a:tr h="6092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a:t>
                      </a:r>
                    </a:p>
                  </a:txBody>
                  <a:tcPr anchor="ctr"/>
                </a:tc>
                <a:tc>
                  <a:txBody>
                    <a:bodyPr/>
                    <a:lstStyle/>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alpha val="60000"/>
                            </a:prstClr>
                          </a:solidFill>
                          <a:effectLst/>
                          <a:uLnTx/>
                          <a:uFillTx/>
                          <a:latin typeface="+mn-lt"/>
                          <a:ea typeface="+mn-ea"/>
                          <a:cs typeface="+mn-cs"/>
                        </a:rPr>
                        <a:t>Deep Learning</a:t>
                      </a:r>
                    </a:p>
                  </a:txBody>
                  <a:tcPr anchor="ctr"/>
                </a:tc>
                <a:extLst>
                  <a:ext uri="{0D108BD9-81ED-4DB2-BD59-A6C34878D82A}">
                    <a16:rowId xmlns:a16="http://schemas.microsoft.com/office/drawing/2014/main" val="3092174328"/>
                  </a:ext>
                </a:extLst>
              </a:tr>
              <a:tr h="597856">
                <a:tc>
                  <a:txBody>
                    <a:bodyPr/>
                    <a:lstStyle/>
                    <a:p>
                      <a:pPr algn="ctr"/>
                      <a:r>
                        <a:rPr lang="en-US" sz="2000" dirty="0"/>
                        <a:t>💬</a:t>
                      </a:r>
                    </a:p>
                  </a:txBody>
                  <a:tcPr anchor="ctr"/>
                </a:tc>
                <a:tc>
                  <a:txBody>
                    <a:bodyPr/>
                    <a:lstStyle/>
                    <a:p>
                      <a:r>
                        <a:rPr kumimoji="0" lang="en-US" sz="2800" b="0" i="0" u="none" strike="noStrike" kern="1200" cap="none" spc="0" normalizeH="0" baseline="0" noProof="0" dirty="0">
                          <a:ln>
                            <a:noFill/>
                          </a:ln>
                          <a:solidFill>
                            <a:prstClr val="white">
                              <a:alpha val="60000"/>
                            </a:prstClr>
                          </a:solidFill>
                          <a:effectLst/>
                          <a:uLnTx/>
                          <a:uFillTx/>
                          <a:latin typeface="+mn-lt"/>
                          <a:ea typeface="+mn-ea"/>
                          <a:cs typeface="+mn-cs"/>
                        </a:rPr>
                        <a:t>Natural Language Processing</a:t>
                      </a:r>
                      <a:endParaRPr lang="en-US" sz="2000" dirty="0"/>
                    </a:p>
                  </a:txBody>
                  <a:tcPr anchor="ctr"/>
                </a:tc>
                <a:extLst>
                  <a:ext uri="{0D108BD9-81ED-4DB2-BD59-A6C34878D82A}">
                    <a16:rowId xmlns:a16="http://schemas.microsoft.com/office/drawing/2014/main" val="3545607514"/>
                  </a:ext>
                </a:extLst>
              </a:tr>
              <a:tr h="597856">
                <a:tc>
                  <a:txBody>
                    <a:bodyPr/>
                    <a:lstStyle/>
                    <a:p>
                      <a:pPr algn="ctr"/>
                      <a:r>
                        <a:rPr lang="en-US" sz="2000" dirty="0"/>
                        <a:t>🎨</a:t>
                      </a:r>
                    </a:p>
                  </a:txBody>
                  <a:tcPr anchor="ctr"/>
                </a:tc>
                <a:tc>
                  <a:txBody>
                    <a:bodyPr/>
                    <a:lstStyle/>
                    <a:p>
                      <a:r>
                        <a:rPr kumimoji="0" lang="en-US" sz="2800" b="0" i="0" u="none" strike="noStrike" kern="1200" cap="none" spc="0" normalizeH="0" baseline="0" noProof="0" dirty="0">
                          <a:ln>
                            <a:noFill/>
                          </a:ln>
                          <a:solidFill>
                            <a:prstClr val="white">
                              <a:alpha val="60000"/>
                            </a:prstClr>
                          </a:solidFill>
                          <a:effectLst/>
                          <a:uLnTx/>
                          <a:uFillTx/>
                          <a:latin typeface="+mn-lt"/>
                          <a:ea typeface="+mn-ea"/>
                          <a:cs typeface="+mn-cs"/>
                        </a:rPr>
                        <a:t>Image Synthesis</a:t>
                      </a:r>
                      <a:endParaRPr lang="en-US" sz="2000" dirty="0"/>
                    </a:p>
                  </a:txBody>
                  <a:tcPr anchor="ctr"/>
                </a:tc>
                <a:extLst>
                  <a:ext uri="{0D108BD9-81ED-4DB2-BD59-A6C34878D82A}">
                    <a16:rowId xmlns:a16="http://schemas.microsoft.com/office/drawing/2014/main" val="1229023213"/>
                  </a:ext>
                </a:extLst>
              </a:tr>
              <a:tr h="597856">
                <a:tc>
                  <a:txBody>
                    <a:bodyPr/>
                    <a:lstStyle/>
                    <a:p>
                      <a:pPr algn="ctr"/>
                      <a:r>
                        <a:rPr lang="en-US" sz="20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alpha val="60000"/>
                            </a:prstClr>
                          </a:solidFill>
                          <a:effectLst/>
                          <a:uLnTx/>
                          <a:uFillTx/>
                          <a:latin typeface="+mn-lt"/>
                          <a:ea typeface="+mn-ea"/>
                          <a:cs typeface="+mn-cs"/>
                        </a:rPr>
                        <a:t>Societal Impacts</a:t>
                      </a:r>
                      <a:endParaRPr kumimoji="0" lang="en-US" sz="2000" b="0" i="0" u="none" strike="noStrike" kern="1200" cap="none" spc="0" normalizeH="0" baseline="0" noProof="0" dirty="0">
                        <a:ln>
                          <a:noFill/>
                        </a:ln>
                        <a:solidFill>
                          <a:prstClr val="white"/>
                        </a:solidFill>
                        <a:effectLst/>
                        <a:uLnTx/>
                        <a:uFillTx/>
                        <a:latin typeface="+mn-lt"/>
                        <a:ea typeface="+mn-ea"/>
                        <a:cs typeface="+mn-cs"/>
                      </a:endParaRPr>
                    </a:p>
                  </a:txBody>
                  <a:tcPr anchor="ctr"/>
                </a:tc>
                <a:extLst>
                  <a:ext uri="{0D108BD9-81ED-4DB2-BD59-A6C34878D82A}">
                    <a16:rowId xmlns:a16="http://schemas.microsoft.com/office/drawing/2014/main" val="2011107800"/>
                  </a:ext>
                </a:extLst>
              </a:tr>
              <a:tr h="597856">
                <a:tc>
                  <a:txBody>
                    <a:bodyPr/>
                    <a:lstStyle/>
                    <a:p>
                      <a:pPr algn="ctr"/>
                      <a:r>
                        <a:rPr lang="en-US" sz="2000" dirty="0"/>
                        <a:t>📄</a:t>
                      </a:r>
                    </a:p>
                  </a:txBody>
                  <a:tcPr anchor="ctr"/>
                </a:tc>
                <a:tc>
                  <a:txBody>
                    <a:bodyPr/>
                    <a:lstStyle/>
                    <a:p>
                      <a:r>
                        <a:rPr kumimoji="0" lang="en-US" sz="2800" b="0" i="0" u="none" strike="noStrike" kern="1200" cap="none" spc="0" normalizeH="0" baseline="0" noProof="0" dirty="0">
                          <a:ln>
                            <a:noFill/>
                          </a:ln>
                          <a:solidFill>
                            <a:prstClr val="white">
                              <a:alpha val="60000"/>
                            </a:prstClr>
                          </a:solidFill>
                          <a:effectLst/>
                          <a:uLnTx/>
                          <a:uFillTx/>
                          <a:latin typeface="+mn-lt"/>
                          <a:ea typeface="+mn-ea"/>
                          <a:cs typeface="+mn-cs"/>
                        </a:rPr>
                        <a:t>GPT-3 / ChatGPT Demo</a:t>
                      </a:r>
                      <a:endParaRPr lang="en-US" sz="2000" dirty="0"/>
                    </a:p>
                  </a:txBody>
                  <a:tcPr anchor="ctr"/>
                </a:tc>
                <a:extLst>
                  <a:ext uri="{0D108BD9-81ED-4DB2-BD59-A6C34878D82A}">
                    <a16:rowId xmlns:a16="http://schemas.microsoft.com/office/drawing/2014/main" val="479157583"/>
                  </a:ext>
                </a:extLst>
              </a:tr>
              <a:tr h="597856">
                <a:tc>
                  <a:txBody>
                    <a:bodyPr/>
                    <a:lstStyle/>
                    <a:p>
                      <a:pPr algn="ctr"/>
                      <a:r>
                        <a:rPr lang="en-US" sz="2000" dirty="0"/>
                        <a:t>❔</a:t>
                      </a:r>
                    </a:p>
                  </a:txBody>
                  <a:tcPr anchor="ctr"/>
                </a:tc>
                <a:tc>
                  <a:txBody>
                    <a:bodyPr/>
                    <a:lstStyle/>
                    <a:p>
                      <a:r>
                        <a:rPr kumimoji="0" lang="en-US" sz="2800" b="0" i="0" u="none" strike="noStrike" kern="1200" cap="none" spc="0" normalizeH="0" baseline="0" noProof="0" dirty="0">
                          <a:ln>
                            <a:noFill/>
                          </a:ln>
                          <a:solidFill>
                            <a:prstClr val="white">
                              <a:alpha val="60000"/>
                            </a:prstClr>
                          </a:solidFill>
                          <a:effectLst/>
                          <a:uLnTx/>
                          <a:uFillTx/>
                          <a:latin typeface="+mn-lt"/>
                          <a:ea typeface="+mn-ea"/>
                          <a:cs typeface="+mn-cs"/>
                        </a:rPr>
                        <a:t>Questions?</a:t>
                      </a:r>
                      <a:endParaRPr lang="en-US" sz="2000" dirty="0"/>
                    </a:p>
                  </a:txBody>
                  <a:tcPr anchor="ctr"/>
                </a:tc>
                <a:extLst>
                  <a:ext uri="{0D108BD9-81ED-4DB2-BD59-A6C34878D82A}">
                    <a16:rowId xmlns:a16="http://schemas.microsoft.com/office/drawing/2014/main" val="442767184"/>
                  </a:ext>
                </a:extLst>
              </a:tr>
              <a:tr h="597856">
                <a:tc>
                  <a:txBody>
                    <a:bodyPr/>
                    <a:lstStyle/>
                    <a:p>
                      <a:pPr algn="ctr"/>
                      <a:r>
                        <a:rPr lang="en-US" sz="2000" dirty="0"/>
                        <a:t>😺</a:t>
                      </a:r>
                    </a:p>
                  </a:txBody>
                  <a:tcPr anchor="ctr"/>
                </a:tc>
                <a:tc>
                  <a:txBody>
                    <a:bodyPr/>
                    <a:lstStyle/>
                    <a:p>
                      <a:r>
                        <a:rPr kumimoji="0" lang="en-US" sz="2800" b="0" i="0" u="none" strike="noStrike" kern="1200" cap="none" spc="0" normalizeH="0" baseline="0" noProof="0" dirty="0">
                          <a:ln>
                            <a:noFill/>
                          </a:ln>
                          <a:solidFill>
                            <a:prstClr val="white">
                              <a:alpha val="60000"/>
                            </a:prstClr>
                          </a:solidFill>
                          <a:effectLst/>
                          <a:uLnTx/>
                          <a:uFillTx/>
                          <a:latin typeface="+mn-lt"/>
                          <a:ea typeface="+mn-ea"/>
                          <a:cs typeface="+mn-cs"/>
                        </a:rPr>
                        <a:t>DALL-E 2 Examples</a:t>
                      </a:r>
                      <a:endParaRPr lang="en-US" sz="2000" dirty="0"/>
                    </a:p>
                  </a:txBody>
                  <a:tcPr anchor="ctr"/>
                </a:tc>
                <a:extLst>
                  <a:ext uri="{0D108BD9-81ED-4DB2-BD59-A6C34878D82A}">
                    <a16:rowId xmlns:a16="http://schemas.microsoft.com/office/drawing/2014/main" val="2676869123"/>
                  </a:ext>
                </a:extLst>
              </a:tr>
            </a:tbl>
          </a:graphicData>
        </a:graphic>
      </p:graphicFrame>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000" dirty="0"/>
              <a:t>“Anthropomorphic gerbil in overalls holds a spear and stands in front of his farmhouse, digital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077277484"/>
      </p:ext>
    </p:extLst>
  </p:cSld>
  <p:clrMapOvr>
    <a:masterClrMapping/>
  </p:clrMapOvr>
  <p:transition advTm="3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6000" dirty="0"/>
              <a:t>“Shadow creature, digital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925000938"/>
      </p:ext>
    </p:extLst>
  </p:cSld>
  <p:clrMapOvr>
    <a:masterClrMapping/>
  </p:clrMapOvr>
  <p:transition advTm="300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dirty="0"/>
              <a:t>“A Welsh Corgi wearing a beret and black turtleneck”</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988" b="3988"/>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91651542"/>
      </p:ext>
    </p:extLst>
  </p:cSld>
  <p:clrMapOvr>
    <a:masterClrMapping/>
  </p:clrMapOvr>
  <p:transition advTm="300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dirty="0"/>
              <a:t>“A Shiba Inu dog wearing a beret and black turtleneck”</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289366913"/>
      </p:ext>
    </p:extLst>
  </p:cSld>
  <p:clrMapOvr>
    <a:masterClrMapping/>
  </p:clrMapOvr>
  <p:transition advTm="300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6000" dirty="0"/>
              <a:t>“Tardigrade croissant, digital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04929233"/>
      </p:ext>
    </p:extLst>
  </p:cSld>
  <p:clrMapOvr>
    <a:masterClrMapping/>
  </p:clrMapOvr>
  <p:transition advTm="3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000" dirty="0"/>
              <a:t>“An impressionist painting of a workplace with a futuristic augmented reality interface covering every surface”</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044576725"/>
      </p:ext>
    </p:extLst>
  </p:cSld>
  <p:clrMapOvr>
    <a:masterClrMapping/>
  </p:clrMapOvr>
  <p:transition advTm="300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000" dirty="0"/>
              <a:t>“An impressionist painting of a workplace with a futuristic augmented reality interface covering every surface”</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106868243"/>
      </p:ext>
    </p:extLst>
  </p:cSld>
  <p:clrMapOvr>
    <a:masterClrMapping/>
  </p:clrMapOvr>
  <p:transition advTm="300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000" dirty="0"/>
              <a:t>“A garden with a variety of vegetables. The plants are decorated with minority report style augmented reality holograms.”</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91145884"/>
      </p:ext>
    </p:extLst>
  </p:cSld>
  <p:clrMapOvr>
    <a:masterClrMapping/>
  </p:clrMapOvr>
  <p:transition advTm="300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3600" dirty="0"/>
              <a:t>“A garden with corn and tomatoes. The plants are decorated with augmented reality holograms showing soil moisture and mineral levels.”</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721521279"/>
      </p:ext>
    </p:extLst>
  </p:cSld>
  <p:clrMapOvr>
    <a:masterClrMapping/>
  </p:clrMapOvr>
  <p:transition advTm="300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3600" dirty="0"/>
              <a:t>“A garden with corn and tomatoes. The plants are decorated with augmented reality holograms showing soil moisture and mineral levels.”</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591002703"/>
      </p:ext>
    </p:extLst>
  </p:cSld>
  <p:clrMapOvr>
    <a:masterClrMapping/>
  </p:clrMapOvr>
  <p:transition advTm="3000">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1" name="Freeform: Shape 2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6" name="Rectangle 25">
            <a:extLst>
              <a:ext uri="{FF2B5EF4-FFF2-40B4-BE49-F238E27FC236}">
                <a16:creationId xmlns:a16="http://schemas.microsoft.com/office/drawing/2014/main" id="{3E4A0FF0-C01D-4D79-B2A0-DB8ABC7F3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73A30-B271-86B8-BB4B-D8E123278D34}"/>
              </a:ext>
            </a:extLst>
          </p:cNvPr>
          <p:cNvSpPr>
            <a:spLocks noGrp="1"/>
          </p:cNvSpPr>
          <p:nvPr>
            <p:ph type="title"/>
          </p:nvPr>
        </p:nvSpPr>
        <p:spPr>
          <a:xfrm>
            <a:off x="2088063" y="440099"/>
            <a:ext cx="7909872" cy="5868626"/>
          </a:xfrm>
        </p:spPr>
        <p:txBody>
          <a:bodyPr vert="horz" wrap="square" lIns="0" tIns="0" rIns="0" bIns="0" rtlCol="0" anchor="ctr" anchorCtr="0">
            <a:normAutofit/>
          </a:bodyPr>
          <a:lstStyle/>
          <a:p>
            <a:pPr algn="ctr">
              <a:lnSpc>
                <a:spcPct val="100000"/>
              </a:lnSpc>
            </a:pPr>
            <a:r>
              <a:rPr lang="en-US" sz="8000" b="1" dirty="0"/>
              <a:t>DISCLAIMER</a:t>
            </a:r>
            <a:br>
              <a:rPr lang="en-US" sz="8000" u="sng" dirty="0"/>
            </a:br>
            <a:r>
              <a:rPr lang="en-US" sz="5400" u="sng" dirty="0"/>
              <a:t>Some</a:t>
            </a:r>
            <a:r>
              <a:rPr lang="en-US" sz="5400" dirty="0"/>
              <a:t> of this presentation was written by GPT-3.</a:t>
            </a:r>
            <a:endParaRPr lang="en-US" sz="8000" dirty="0"/>
          </a:p>
        </p:txBody>
      </p:sp>
      <p:sp>
        <p:nvSpPr>
          <p:cNvPr id="28" name="Oval 27">
            <a:extLst>
              <a:ext uri="{FF2B5EF4-FFF2-40B4-BE49-F238E27FC236}">
                <a16:creationId xmlns:a16="http://schemas.microsoft.com/office/drawing/2014/main" id="{F413A76C-1635-4B9A-82E5-83B4C4A98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3626" y="44009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057CB2EB-A32D-4DAA-8AEA-EC6F55C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flipV="1">
            <a:off x="10965771" y="465025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2" name="Group 31">
            <a:extLst>
              <a:ext uri="{FF2B5EF4-FFF2-40B4-BE49-F238E27FC236}">
                <a16:creationId xmlns:a16="http://schemas.microsoft.com/office/drawing/2014/main" id="{4933AD8C-9EF0-48A5-A4E2-7D23D3EEA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2498" y="5100825"/>
            <a:ext cx="1902502" cy="1093090"/>
            <a:chOff x="4957101" y="4052255"/>
            <a:chExt cx="1902502" cy="1093090"/>
          </a:xfrm>
        </p:grpSpPr>
        <p:sp>
          <p:nvSpPr>
            <p:cNvPr id="33" name="Freeform: Shape 32">
              <a:extLst>
                <a:ext uri="{FF2B5EF4-FFF2-40B4-BE49-F238E27FC236}">
                  <a16:creationId xmlns:a16="http://schemas.microsoft.com/office/drawing/2014/main" id="{2A66056D-8174-4E68-9AE9-CF25FBD07F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500AD54B-447B-4F1E-B682-29FDAE6328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6" name="Oval 35">
            <a:extLst>
              <a:ext uri="{FF2B5EF4-FFF2-40B4-BE49-F238E27FC236}">
                <a16:creationId xmlns:a16="http://schemas.microsoft.com/office/drawing/2014/main" id="{6A09A318-A034-4481-9BF6-AE091E306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flipV="1">
            <a:off x="9984745" y="563127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90818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3600" dirty="0"/>
              <a:t>“A close up photo of a garden with corn and tomatoes. The plants are decorated with futuristic Iron Man style holograms showing soil moisture and mineral levels.”</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914108178"/>
      </p:ext>
    </p:extLst>
  </p:cSld>
  <p:clrMapOvr>
    <a:masterClrMapping/>
  </p:clrMapOvr>
  <p:transition advTm="300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5400" dirty="0"/>
              <a:t>“augmented reality garden app for your </a:t>
            </a:r>
            <a:r>
              <a:rPr lang="en-US" sz="5400" dirty="0" err="1"/>
              <a:t>ipad</a:t>
            </a:r>
            <a:r>
              <a:rPr lang="en-US" sz="5400" dirty="0"/>
              <a: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240190616"/>
      </p:ext>
    </p:extLst>
  </p:cSld>
  <p:clrMapOvr>
    <a:masterClrMapping/>
  </p:clrMapOvr>
  <p:transition advTm="300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dirty="0"/>
              <a:t>“A warehouse with futuristic Iron Man style shipment data holograms”</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775982614"/>
      </p:ext>
    </p:extLst>
  </p:cSld>
  <p:clrMapOvr>
    <a:masterClrMapping/>
  </p:clrMapOvr>
  <p:transition advTm="300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dirty="0"/>
              <a:t>“A warehouse with futuristic Iron Man style shipment data holograms”</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707298114"/>
      </p:ext>
    </p:extLst>
  </p:cSld>
  <p:clrMapOvr>
    <a:masterClrMapping/>
  </p:clrMapOvr>
  <p:transition advTm="300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6000" dirty="0"/>
              <a:t>“macaroni and cheese ice cream”</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320581010"/>
      </p:ext>
    </p:extLst>
  </p:cSld>
  <p:clrMapOvr>
    <a:masterClrMapping/>
  </p:clrMapOvr>
  <p:transition advTm="300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6000" dirty="0"/>
              <a:t>“macaroni and cheese ice cream”</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905734816"/>
      </p:ext>
    </p:extLst>
  </p:cSld>
  <p:clrMapOvr>
    <a:masterClrMapping/>
  </p:clrMapOvr>
  <p:transition advTm="300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7200" dirty="0"/>
              <a:t>“</a:t>
            </a:r>
            <a:r>
              <a:rPr lang="en-US" sz="7200" dirty="0" err="1"/>
              <a:t>dall</a:t>
            </a:r>
            <a:r>
              <a:rPr lang="en-US" sz="7200" dirty="0"/>
              <a:t>-e self portrait, by </a:t>
            </a:r>
            <a:r>
              <a:rPr lang="en-US" sz="7200" dirty="0" err="1"/>
              <a:t>dall</a:t>
            </a:r>
            <a:r>
              <a:rPr lang="en-US" sz="7200" dirty="0"/>
              <a:t>-e”</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4281655576"/>
      </p:ext>
    </p:extLst>
  </p:cSld>
  <p:clrMapOvr>
    <a:masterClrMapping/>
  </p:clrMapOvr>
  <p:transition advTm="300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7200" dirty="0"/>
              <a:t>“</a:t>
            </a:r>
            <a:r>
              <a:rPr lang="en-US" sz="7200" dirty="0" err="1"/>
              <a:t>dall</a:t>
            </a:r>
            <a:r>
              <a:rPr lang="en-US" sz="7200" dirty="0"/>
              <a:t>-e self portrait, by </a:t>
            </a:r>
            <a:r>
              <a:rPr lang="en-US" sz="7200" dirty="0" err="1"/>
              <a:t>dall</a:t>
            </a:r>
            <a:r>
              <a:rPr lang="en-US" sz="7200" dirty="0"/>
              <a:t>-e”</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287403324"/>
      </p:ext>
    </p:extLst>
  </p:cSld>
  <p:clrMapOvr>
    <a:masterClrMapping/>
  </p:clrMapOvr>
  <p:transition advTm="300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7200" dirty="0"/>
              <a:t>“</a:t>
            </a:r>
            <a:r>
              <a:rPr lang="en-US" sz="7200" dirty="0" err="1"/>
              <a:t>dall</a:t>
            </a:r>
            <a:r>
              <a:rPr lang="en-US" sz="7200" dirty="0"/>
              <a:t>-e self portrait, by </a:t>
            </a:r>
            <a:r>
              <a:rPr lang="en-US" sz="7200" dirty="0" err="1"/>
              <a:t>dall</a:t>
            </a:r>
            <a:r>
              <a:rPr lang="en-US" sz="7200" dirty="0"/>
              <a:t>-e”</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992958795"/>
      </p:ext>
    </p:extLst>
  </p:cSld>
  <p:clrMapOvr>
    <a:masterClrMapping/>
  </p:clrMapOvr>
  <p:transition advTm="300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000" dirty="0"/>
              <a:t>“A boy with blond hair sits on a wooden dining room table. There is a laptop and some fruit on the table. Oil painting.”</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312952374"/>
      </p:ext>
    </p:extLst>
  </p:cSld>
  <p:clrMapOvr>
    <a:masterClrMapping/>
  </p:clrMapOvr>
  <p:transition advTm="3000">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7" name="Group 5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8" name="Freeform: Shape 5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5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3" name="Rectangle 6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94A6F06C-6AC0-4512-9CAC-48D0084D8C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33216" y="576757"/>
            <a:ext cx="990001" cy="668382"/>
            <a:chOff x="7780270" y="1609636"/>
            <a:chExt cx="990001" cy="668382"/>
          </a:xfrm>
        </p:grpSpPr>
        <p:sp>
          <p:nvSpPr>
            <p:cNvPr id="66" name="Freeform: Shape 65">
              <a:extLst>
                <a:ext uri="{FF2B5EF4-FFF2-40B4-BE49-F238E27FC236}">
                  <a16:creationId xmlns:a16="http://schemas.microsoft.com/office/drawing/2014/main" id="{CB60EC29-9BDA-480F-8633-902AD69EE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780270" y="1609636"/>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Freeform: Shape 66">
              <a:extLst>
                <a:ext uri="{FF2B5EF4-FFF2-40B4-BE49-F238E27FC236}">
                  <a16:creationId xmlns:a16="http://schemas.microsoft.com/office/drawing/2014/main" id="{A56DEA48-0E87-4D8C-B839-FB1A5874B5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815782" y="1622741"/>
              <a:ext cx="926985" cy="50830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Oval 67">
              <a:extLst>
                <a:ext uri="{FF2B5EF4-FFF2-40B4-BE49-F238E27FC236}">
                  <a16:creationId xmlns:a16="http://schemas.microsoft.com/office/drawing/2014/main" id="{DBFDD98E-DDB0-4DE8-A0A2-9815962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136336" y="2134596"/>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A8422AB7-5A31-4EE2-A003-6F1F5A1E5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626849" y="1644083"/>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74997" y="513923"/>
            <a:ext cx="2865120" cy="1828968"/>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“What is OpenAI?”</a:t>
            </a:r>
          </a:p>
        </p:txBody>
      </p:sp>
      <p:grpSp>
        <p:nvGrpSpPr>
          <p:cNvPr id="82" name="Group 70">
            <a:extLst>
              <a:ext uri="{FF2B5EF4-FFF2-40B4-BE49-F238E27FC236}">
                <a16:creationId xmlns:a16="http://schemas.microsoft.com/office/drawing/2014/main" id="{CB8B6986-14D7-4C56-BDB4-9DC7A1DA25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450" y="4676640"/>
            <a:ext cx="1335600" cy="1262947"/>
            <a:chOff x="7735641" y="2106638"/>
            <a:chExt cx="1335600" cy="1262947"/>
          </a:xfrm>
        </p:grpSpPr>
        <p:sp>
          <p:nvSpPr>
            <p:cNvPr id="83" name="Freeform: Shape 71">
              <a:extLst>
                <a:ext uri="{FF2B5EF4-FFF2-40B4-BE49-F238E27FC236}">
                  <a16:creationId xmlns:a16="http://schemas.microsoft.com/office/drawing/2014/main" id="{CC0757F0-784B-48DC-BCBD-93340C7E37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735641" y="210663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Oval 72">
              <a:extLst>
                <a:ext uri="{FF2B5EF4-FFF2-40B4-BE49-F238E27FC236}">
                  <a16:creationId xmlns:a16="http://schemas.microsoft.com/office/drawing/2014/main" id="{E4041903-C210-4E5F-87B3-B66CAFE70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261241" y="2453712"/>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75973" y="2983862"/>
            <a:ext cx="4221034" cy="2004267"/>
          </a:xfrm>
          <a:solidFill>
            <a:schemeClr val="bg2"/>
          </a:solidFill>
          <a:effectLst>
            <a:glow rad="63500">
              <a:schemeClr val="accent1">
                <a:satMod val="175000"/>
                <a:alpha val="40000"/>
              </a:schemeClr>
            </a:glow>
          </a:effectLst>
        </p:spPr>
        <p:txBody>
          <a:bodyPr wrap="square" rtlCol="0">
            <a:spAutoFit/>
          </a:bodyPr>
          <a:lstStyle/>
          <a:p>
            <a:pPr marL="0" indent="0" algn="ctr">
              <a:buNone/>
            </a:pPr>
            <a:r>
              <a:rPr lang="en-US" sz="2400" dirty="0">
                <a:solidFill>
                  <a:srgbClr val="D1D5DB"/>
                </a:solidFill>
                <a:latin typeface="Cascadia Code" panose="020B0609020000020004" pitchFamily="49" charset="0"/>
                <a:ea typeface="Cascadia Code" panose="020B0609020000020004" pitchFamily="49" charset="0"/>
                <a:cs typeface="Cascadia Code" panose="020B0609020000020004" pitchFamily="49" charset="0"/>
              </a:rPr>
              <a:t>OpenAI is a research institute that focuses on developing artificial intelligence (AI) technologies</a:t>
            </a:r>
          </a:p>
        </p:txBody>
      </p:sp>
      <p:pic>
        <p:nvPicPr>
          <p:cNvPr id="17" name="Picture 16" descr="A picture containing text, indoor, monitor&#10;&#10;Description automatically generated">
            <a:extLst>
              <a:ext uri="{FF2B5EF4-FFF2-40B4-BE49-F238E27FC236}">
                <a16:creationId xmlns:a16="http://schemas.microsoft.com/office/drawing/2014/main" id="{DB6104B8-C24C-DAB8-26A7-06F3B45DE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TextBox 1">
            <a:extLst>
              <a:ext uri="{FF2B5EF4-FFF2-40B4-BE49-F238E27FC236}">
                <a16:creationId xmlns:a16="http://schemas.microsoft.com/office/drawing/2014/main" id="{10D72674-EB90-80B1-7316-1FBC51F50EC1}"/>
              </a:ext>
            </a:extLst>
          </p:cNvPr>
          <p:cNvSpPr txBox="1"/>
          <p:nvPr/>
        </p:nvSpPr>
        <p:spPr>
          <a:xfrm>
            <a:off x="5987465" y="549276"/>
            <a:ext cx="5452594" cy="1569660"/>
          </a:xfrm>
          <a:prstGeom prst="rect">
            <a:avLst/>
          </a:prstGeom>
          <a:solidFill>
            <a:schemeClr val="bg2"/>
          </a:solidFill>
          <a:effectLst>
            <a:glow rad="63500">
              <a:schemeClr val="accent1">
                <a:satMod val="175000"/>
                <a:alpha val="40000"/>
              </a:schemeClr>
            </a:glow>
          </a:effectLst>
        </p:spPr>
        <p:txBody>
          <a:bodyPr wrap="square" rtlCol="0">
            <a:spAutoFit/>
          </a:bodyPr>
          <a:lstStyle/>
          <a:p>
            <a:pPr algn="ctr"/>
            <a:r>
              <a:rPr lang="en-US" sz="2400" b="0" i="0" dirty="0">
                <a:solidFill>
                  <a:srgbClr val="D1D5DB"/>
                </a:solidFill>
                <a:effectLst/>
                <a:latin typeface="Cascadia Code" panose="020B0609020000020004" pitchFamily="49" charset="0"/>
                <a:ea typeface="Cascadia Code" panose="020B0609020000020004" pitchFamily="49" charset="0"/>
                <a:cs typeface="Cascadia Code" panose="020B0609020000020004" pitchFamily="49" charset="0"/>
              </a:rPr>
              <a:t>AI is a kind of computer software that can perform tasks that would typically require human intelligence.</a:t>
            </a:r>
          </a:p>
        </p:txBody>
      </p:sp>
      <p:sp>
        <p:nvSpPr>
          <p:cNvPr id="3" name="TextBox 2">
            <a:extLst>
              <a:ext uri="{FF2B5EF4-FFF2-40B4-BE49-F238E27FC236}">
                <a16:creationId xmlns:a16="http://schemas.microsoft.com/office/drawing/2014/main" id="{AC0E6CD1-5A7C-79AE-C653-9EB318DE8322}"/>
              </a:ext>
            </a:extLst>
          </p:cNvPr>
          <p:cNvSpPr txBox="1"/>
          <p:nvPr/>
        </p:nvSpPr>
        <p:spPr>
          <a:xfrm>
            <a:off x="6014619" y="5145612"/>
            <a:ext cx="5543396" cy="1200329"/>
          </a:xfrm>
          <a:prstGeom prst="rect">
            <a:avLst/>
          </a:prstGeom>
          <a:solidFill>
            <a:schemeClr val="bg2"/>
          </a:solidFill>
          <a:effectLst>
            <a:glow rad="63500">
              <a:schemeClr val="accent1">
                <a:satMod val="175000"/>
                <a:alpha val="40000"/>
              </a:schemeClr>
            </a:glow>
          </a:effectLst>
        </p:spPr>
        <p:txBody>
          <a:bodyPr wrap="square" rtlCol="0">
            <a:spAutoFit/>
          </a:bodyPr>
          <a:lstStyle/>
          <a:p>
            <a:pPr algn="ctr"/>
            <a:r>
              <a:rPr lang="en-US" sz="2400" b="0" i="0" dirty="0">
                <a:solidFill>
                  <a:srgbClr val="D1D5DB"/>
                </a:solidFill>
                <a:effectLst/>
                <a:latin typeface="Cascadia Code" panose="020B0609020000020004" pitchFamily="49" charset="0"/>
                <a:ea typeface="Cascadia Code" panose="020B0609020000020004" pitchFamily="49" charset="0"/>
                <a:cs typeface="Cascadia Code" panose="020B0609020000020004" pitchFamily="49" charset="0"/>
              </a:rPr>
              <a:t>OpenAI is building advanced technologies that can learn and adapt to new situations.</a:t>
            </a:r>
          </a:p>
        </p:txBody>
      </p:sp>
      <p:sp>
        <p:nvSpPr>
          <p:cNvPr id="4" name="TextBox 3">
            <a:extLst>
              <a:ext uri="{FF2B5EF4-FFF2-40B4-BE49-F238E27FC236}">
                <a16:creationId xmlns:a16="http://schemas.microsoft.com/office/drawing/2014/main" id="{4026FC8D-062A-2F24-66D8-447258D864C0}"/>
              </a:ext>
            </a:extLst>
          </p:cNvPr>
          <p:cNvSpPr txBox="1"/>
          <p:nvPr/>
        </p:nvSpPr>
        <p:spPr>
          <a:xfrm>
            <a:off x="6014619" y="2983862"/>
            <a:ext cx="5425440" cy="1200329"/>
          </a:xfrm>
          <a:prstGeom prst="rect">
            <a:avLst/>
          </a:prstGeom>
          <a:solidFill>
            <a:schemeClr val="bg2"/>
          </a:solidFill>
          <a:effectLst>
            <a:glow rad="63500">
              <a:schemeClr val="accent1">
                <a:satMod val="175000"/>
                <a:alpha val="40000"/>
              </a:schemeClr>
            </a:glow>
          </a:effectLst>
        </p:spPr>
        <p:txBody>
          <a:bodyPr wrap="square" rtlCol="0">
            <a:spAutoFit/>
          </a:bodyPr>
          <a:lstStyle/>
          <a:p>
            <a:pPr algn="ctr"/>
            <a:r>
              <a:rPr lang="en-US" sz="2400" b="0" i="0" dirty="0">
                <a:solidFill>
                  <a:srgbClr val="D1D5DB"/>
                </a:solidFill>
                <a:effectLst/>
                <a:latin typeface="Cascadia Code" panose="020B0609020000020004" pitchFamily="49" charset="0"/>
                <a:ea typeface="Cascadia Code" panose="020B0609020000020004" pitchFamily="49" charset="0"/>
                <a:cs typeface="Cascadia Code" panose="020B0609020000020004" pitchFamily="49" charset="0"/>
              </a:rPr>
              <a:t>Things like understanding language, recognizing images, and making decisions.</a:t>
            </a: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6600" dirty="0"/>
              <a:t>“A dinosaur eating a dinosaur”</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4293163247"/>
      </p:ext>
    </p:extLst>
  </p:cSld>
  <p:clrMapOvr>
    <a:masterClrMapping/>
  </p:clrMapOvr>
  <p:transition advTm="3000">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5400" dirty="0"/>
              <a:t>“A book with dark magic that makes things real”</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968799714"/>
      </p:ext>
    </p:extLst>
  </p:cSld>
  <p:clrMapOvr>
    <a:masterClrMapping/>
  </p:clrMapOvr>
  <p:transition advTm="3000">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“An octopus with wings, flying in the sunshine, and the octopus has eaten the moon.”</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29500174"/>
      </p:ext>
    </p:extLst>
  </p:cSld>
  <p:clrMapOvr>
    <a:masterClrMapping/>
  </p:clrMapOvr>
  <p:transition advTm="3000">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“A teacher scolds a student for noticing a flaw in the book they are reading, oil painting”</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186781872"/>
      </p:ext>
    </p:extLst>
  </p:cSld>
  <p:clrMapOvr>
    <a:masterClrMapping/>
  </p:clrMapOvr>
  <p:transition advTm="3000">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5400" dirty="0"/>
              <a:t>“An impressionist painting of </a:t>
            </a:r>
            <a:r>
              <a:rPr lang="en-US" sz="5400" dirty="0" err="1"/>
              <a:t>teletubbies</a:t>
            </a:r>
            <a:r>
              <a:rPr lang="en-US" sz="5400" dirty="0"/>
              <a: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455535884"/>
      </p:ext>
    </p:extLst>
  </p:cSld>
  <p:clrMapOvr>
    <a:masterClrMapping/>
  </p:clrMapOvr>
  <p:transition advTm="3000">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5400" dirty="0"/>
              <a:t>“a swarm of telepresence robots takes over an office building”</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778290856"/>
      </p:ext>
    </p:extLst>
  </p:cSld>
  <p:clrMapOvr>
    <a:masterClrMapping/>
  </p:clrMapOvr>
  <p:transition advTm="3000">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3600" dirty="0"/>
              <a:t>“A girl wears an augmented reality headset and imagines a layer of information covering every surface”</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525663012"/>
      </p:ext>
    </p:extLst>
  </p:cSld>
  <p:clrMapOvr>
    <a:masterClrMapping/>
  </p:clrMapOvr>
  <p:transition advTm="3000">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7200" dirty="0"/>
              <a:t>“Bee and puppycat”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427922329"/>
      </p:ext>
    </p:extLst>
  </p:cSld>
  <p:clrMapOvr>
    <a:masterClrMapping/>
  </p:clrMapOvr>
  <p:transition advTm="3000">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000" dirty="0"/>
              <a:t>“A person practices giving a presentation in virtual reality, line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988" b="3988"/>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587336423"/>
      </p:ext>
    </p:extLst>
  </p:cSld>
  <p:clrMapOvr>
    <a:masterClrMapping/>
  </p:clrMapOvr>
  <p:transition advTm="3000">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000" dirty="0"/>
              <a:t>“A person practices giving a presentation in virtual reality, line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617193605"/>
      </p:ext>
    </p:extLst>
  </p:cSld>
  <p:clrMapOvr>
    <a:masterClrMapping/>
  </p:clrMapOvr>
  <p:transition advTm="3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FF53E-8283-895D-F24B-B65D2D1D82AE}"/>
              </a:ext>
            </a:extLst>
          </p:cNvPr>
          <p:cNvSpPr>
            <a:spLocks noGrp="1"/>
          </p:cNvSpPr>
          <p:nvPr>
            <p:ph type="title"/>
          </p:nvPr>
        </p:nvSpPr>
        <p:spPr>
          <a:xfrm>
            <a:off x="550863" y="345964"/>
            <a:ext cx="11097551" cy="664086"/>
          </a:xfrm>
        </p:spPr>
        <p:txBody>
          <a:bodyPr/>
          <a:lstStyle/>
          <a:p>
            <a:r>
              <a:rPr lang="en-US" dirty="0"/>
              <a:t>What technologies?</a:t>
            </a:r>
          </a:p>
        </p:txBody>
      </p:sp>
      <p:sp>
        <p:nvSpPr>
          <p:cNvPr id="12" name="Text Placeholder 11">
            <a:extLst>
              <a:ext uri="{FF2B5EF4-FFF2-40B4-BE49-F238E27FC236}">
                <a16:creationId xmlns:a16="http://schemas.microsoft.com/office/drawing/2014/main" id="{B179851D-0E84-4993-1A26-3F7EAF8E6B91}"/>
              </a:ext>
            </a:extLst>
          </p:cNvPr>
          <p:cNvSpPr>
            <a:spLocks noGrp="1"/>
          </p:cNvSpPr>
          <p:nvPr>
            <p:ph type="body" idx="1"/>
          </p:nvPr>
        </p:nvSpPr>
        <p:spPr>
          <a:xfrm>
            <a:off x="550864" y="1426570"/>
            <a:ext cx="3563936" cy="535354"/>
          </a:xfrm>
        </p:spPr>
        <p:txBody>
          <a:bodyPr/>
          <a:lstStyle/>
          <a:p>
            <a:r>
              <a:rPr lang="en-US" sz="3600" dirty="0"/>
              <a:t>GPT-3</a:t>
            </a:r>
          </a:p>
        </p:txBody>
      </p:sp>
      <p:sp>
        <p:nvSpPr>
          <p:cNvPr id="13" name="Content Placeholder 12">
            <a:extLst>
              <a:ext uri="{FF2B5EF4-FFF2-40B4-BE49-F238E27FC236}">
                <a16:creationId xmlns:a16="http://schemas.microsoft.com/office/drawing/2014/main" id="{0AC2EEE4-9A62-75C9-69CB-E13483AD29A4}"/>
              </a:ext>
            </a:extLst>
          </p:cNvPr>
          <p:cNvSpPr>
            <a:spLocks noGrp="1"/>
          </p:cNvSpPr>
          <p:nvPr>
            <p:ph sz="half" idx="2"/>
          </p:nvPr>
        </p:nvSpPr>
        <p:spPr>
          <a:xfrm>
            <a:off x="550863" y="2180056"/>
            <a:ext cx="5576789" cy="4075176"/>
          </a:xfrm>
        </p:spPr>
        <p:txBody>
          <a:bodyPr/>
          <a:lstStyle/>
          <a:p>
            <a:r>
              <a:rPr lang="en-US" sz="2400" dirty="0"/>
              <a:t>“Generative Pre-trained Transformer 3”</a:t>
            </a:r>
          </a:p>
          <a:p>
            <a:r>
              <a:rPr lang="en-US" sz="2400" dirty="0"/>
              <a:t>Given some text, it will produce text that continues the prompt</a:t>
            </a:r>
          </a:p>
          <a:p>
            <a:r>
              <a:rPr lang="en-US" sz="2400" dirty="0"/>
              <a:t>Have it write emails, poetry, your graduation speech, HTML, JavaScript…</a:t>
            </a:r>
          </a:p>
          <a:p>
            <a:r>
              <a:rPr lang="en-US" sz="2400" dirty="0"/>
              <a:t>Very smart but has the working memory of a goldfish</a:t>
            </a:r>
          </a:p>
        </p:txBody>
      </p:sp>
      <p:pic>
        <p:nvPicPr>
          <p:cNvPr id="18" name="GPT preview">
            <a:hlinkClick r:id="" action="ppaction://media"/>
            <a:extLst>
              <a:ext uri="{FF2B5EF4-FFF2-40B4-BE49-F238E27FC236}">
                <a16:creationId xmlns:a16="http://schemas.microsoft.com/office/drawing/2014/main" id="{B57BE8F0-264D-5E67-8FE2-1A44BF6150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58152" y="345964"/>
            <a:ext cx="5040762" cy="6300952"/>
          </a:xfrm>
          <a:prstGeom prst="rect">
            <a:avLst/>
          </a:prstGeom>
        </p:spPr>
      </p:pic>
    </p:spTree>
    <p:extLst>
      <p:ext uri="{BB962C8B-B14F-4D97-AF65-F5344CB8AC3E}">
        <p14:creationId xmlns:p14="http://schemas.microsoft.com/office/powerpoint/2010/main" val="520051297"/>
      </p:ext>
    </p:extLst>
  </p:cSld>
  <p:clrMapOvr>
    <a:masterClrMapping/>
  </p:clrMapOvr>
  <p:transition spd="slow" advTm="28987">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8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000" dirty="0"/>
              <a:t>“A person practices giving a presentation in virtual reality, line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428500970"/>
      </p:ext>
    </p:extLst>
  </p:cSld>
  <p:clrMapOvr>
    <a:masterClrMapping/>
  </p:clrMapOvr>
  <p:transition advTm="3000">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“Giving a presentation in a VR wonderland, line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988" b="3988"/>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897971528"/>
      </p:ext>
    </p:extLst>
  </p:cSld>
  <p:clrMapOvr>
    <a:masterClrMapping/>
  </p:clrMapOvr>
  <p:transition advTm="3000">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“Giving a presentation in a digital wonderland, line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988" b="3988"/>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145697893"/>
      </p:ext>
    </p:extLst>
  </p:cSld>
  <p:clrMapOvr>
    <a:masterClrMapping/>
  </p:clrMapOvr>
  <p:transition advTm="3000">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7200" dirty="0"/>
              <a:t>“line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898486427"/>
      </p:ext>
    </p:extLst>
  </p:cSld>
  <p:clrMapOvr>
    <a:masterClrMapping/>
  </p:clrMapOvr>
  <p:transition advTm="3000">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7200" dirty="0"/>
              <a:t>“line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278322411"/>
      </p:ext>
    </p:extLst>
  </p:cSld>
  <p:clrMapOvr>
    <a:masterClrMapping/>
  </p:clrMapOvr>
  <p:transition advTm="3000">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7200" dirty="0"/>
              <a:t>“line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738334712"/>
      </p:ext>
    </p:extLst>
  </p:cSld>
  <p:clrMapOvr>
    <a:masterClrMapping/>
  </p:clrMapOvr>
  <p:transition advTm="3000">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7200" dirty="0"/>
              <a:t>“line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883519606"/>
      </p:ext>
    </p:extLst>
  </p:cSld>
  <p:clrMapOvr>
    <a:masterClrMapping/>
  </p:clrMapOvr>
  <p:transition advTm="3000">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“line art of a spooky skeleton wearing a backwards baseball cap and sunglasses”</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859241414"/>
      </p:ext>
    </p:extLst>
  </p:cSld>
  <p:clrMapOvr>
    <a:masterClrMapping/>
  </p:clrMapOvr>
  <p:transition advTm="3000">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6600" dirty="0"/>
              <a:t>“Mickey Mouse jack-o’-lantern”</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632289044"/>
      </p:ext>
    </p:extLst>
  </p:cSld>
  <p:clrMapOvr>
    <a:masterClrMapping/>
  </p:clrMapOvr>
  <p:transition advTm="3000">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6600" dirty="0"/>
              <a:t>“Mickey Mouse jack-o’-lantern”</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605987030"/>
      </p:ext>
    </p:extLst>
  </p:cSld>
  <p:clrMapOvr>
    <a:masterClrMapping/>
  </p:clrMapOvr>
  <p:transition advTm="3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FF53E-8283-895D-F24B-B65D2D1D82AE}"/>
              </a:ext>
            </a:extLst>
          </p:cNvPr>
          <p:cNvSpPr>
            <a:spLocks noGrp="1"/>
          </p:cNvSpPr>
          <p:nvPr>
            <p:ph type="title"/>
          </p:nvPr>
        </p:nvSpPr>
        <p:spPr>
          <a:xfrm>
            <a:off x="550863" y="345964"/>
            <a:ext cx="11097551" cy="664086"/>
          </a:xfrm>
        </p:spPr>
        <p:txBody>
          <a:bodyPr/>
          <a:lstStyle/>
          <a:p>
            <a:r>
              <a:rPr lang="en-US" dirty="0"/>
              <a:t>What technologies?</a:t>
            </a:r>
          </a:p>
        </p:txBody>
      </p:sp>
      <p:sp>
        <p:nvSpPr>
          <p:cNvPr id="12" name="Text Placeholder 11">
            <a:extLst>
              <a:ext uri="{FF2B5EF4-FFF2-40B4-BE49-F238E27FC236}">
                <a16:creationId xmlns:a16="http://schemas.microsoft.com/office/drawing/2014/main" id="{B179851D-0E84-4993-1A26-3F7EAF8E6B91}"/>
              </a:ext>
            </a:extLst>
          </p:cNvPr>
          <p:cNvSpPr>
            <a:spLocks noGrp="1"/>
          </p:cNvSpPr>
          <p:nvPr>
            <p:ph type="body" idx="1"/>
          </p:nvPr>
        </p:nvSpPr>
        <p:spPr>
          <a:xfrm>
            <a:off x="550864" y="1426570"/>
            <a:ext cx="3563936" cy="535354"/>
          </a:xfrm>
        </p:spPr>
        <p:txBody>
          <a:bodyPr/>
          <a:lstStyle/>
          <a:p>
            <a:r>
              <a:rPr lang="en-US" sz="3600" dirty="0"/>
              <a:t>DALL-E 2</a:t>
            </a:r>
          </a:p>
        </p:txBody>
      </p:sp>
      <p:sp>
        <p:nvSpPr>
          <p:cNvPr id="13" name="Content Placeholder 12">
            <a:extLst>
              <a:ext uri="{FF2B5EF4-FFF2-40B4-BE49-F238E27FC236}">
                <a16:creationId xmlns:a16="http://schemas.microsoft.com/office/drawing/2014/main" id="{0AC2EEE4-9A62-75C9-69CB-E13483AD29A4}"/>
              </a:ext>
            </a:extLst>
          </p:cNvPr>
          <p:cNvSpPr>
            <a:spLocks noGrp="1"/>
          </p:cNvSpPr>
          <p:nvPr>
            <p:ph sz="half" idx="2"/>
          </p:nvPr>
        </p:nvSpPr>
        <p:spPr>
          <a:xfrm>
            <a:off x="550863" y="2180056"/>
            <a:ext cx="5576789" cy="4075176"/>
          </a:xfrm>
        </p:spPr>
        <p:txBody>
          <a:bodyPr/>
          <a:lstStyle/>
          <a:p>
            <a:r>
              <a:rPr lang="en-US" sz="2400" dirty="0"/>
              <a:t>Powered by GPT-3</a:t>
            </a:r>
          </a:p>
          <a:p>
            <a:r>
              <a:rPr lang="en-US" sz="2400" dirty="0"/>
              <a:t>Given some text, it will produce a set of images</a:t>
            </a:r>
          </a:p>
          <a:p>
            <a:r>
              <a:rPr lang="en-US" sz="2400" dirty="0"/>
              <a:t>You can also give it an image and ask for edits or variations</a:t>
            </a:r>
          </a:p>
        </p:txBody>
      </p:sp>
      <p:pic>
        <p:nvPicPr>
          <p:cNvPr id="2" name="DALL-E preview">
            <a:hlinkClick r:id="" action="ppaction://media"/>
            <a:extLst>
              <a:ext uri="{FF2B5EF4-FFF2-40B4-BE49-F238E27FC236}">
                <a16:creationId xmlns:a16="http://schemas.microsoft.com/office/drawing/2014/main" id="{CFF3E873-2893-0AF3-FABD-562CB26C3E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10697" y="366700"/>
            <a:ext cx="4977579" cy="6221974"/>
          </a:xfrm>
          <a:prstGeom prst="rect">
            <a:avLst/>
          </a:prstGeom>
        </p:spPr>
      </p:pic>
    </p:spTree>
    <p:extLst>
      <p:ext uri="{BB962C8B-B14F-4D97-AF65-F5344CB8AC3E}">
        <p14:creationId xmlns:p14="http://schemas.microsoft.com/office/powerpoint/2010/main" val="1012649978"/>
      </p:ext>
    </p:extLst>
  </p:cSld>
  <p:clrMapOvr>
    <a:masterClrMapping/>
  </p:clrMapOvr>
  <mc:AlternateContent xmlns:mc="http://schemas.openxmlformats.org/markup-compatibility/2006" xmlns:p14="http://schemas.microsoft.com/office/powerpoint/2010/main">
    <mc:Choice Requires="p14">
      <p:transition spd="slow" p14:dur="1400" advTm="28987">
        <p14:ripple/>
      </p:transition>
    </mc:Choice>
    <mc:Fallback xmlns="">
      <p:transition spd="slow" advTm="289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6600" dirty="0"/>
              <a:t>“Mickey Mouse jack-o’-lantern”</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999425719"/>
      </p:ext>
    </p:extLst>
  </p:cSld>
  <p:clrMapOvr>
    <a:masterClrMapping/>
  </p:clrMapOvr>
  <p:transition advTm="3000">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8800" dirty="0"/>
              <a:t>“secret santa”</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109977072"/>
      </p:ext>
    </p:extLst>
  </p:cSld>
  <p:clrMapOvr>
    <a:masterClrMapping/>
  </p:clrMapOvr>
  <p:transition advTm="3000">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8800" dirty="0"/>
              <a:t>“secret santa”</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707011079"/>
      </p:ext>
    </p:extLst>
  </p:cSld>
  <p:clrMapOvr>
    <a:masterClrMapping/>
  </p:clrMapOvr>
  <p:transition advTm="3000">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8800" dirty="0"/>
              <a:t>“secret santa”</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556119277"/>
      </p:ext>
    </p:extLst>
  </p:cSld>
  <p:clrMapOvr>
    <a:masterClrMapping/>
  </p:clrMapOvr>
  <p:transition advTm="3000">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dirty="0"/>
              <a:t>“santa claus in a black trenchcoat and sunglasses, digital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629660772"/>
      </p:ext>
    </p:extLst>
  </p:cSld>
  <p:clrMapOvr>
    <a:masterClrMapping/>
  </p:clrMapOvr>
  <p:transition advTm="3000">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7200" dirty="0"/>
              <a:t>“half of a bagel, 3d render”</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072846602"/>
      </p:ext>
    </p:extLst>
  </p:cSld>
  <p:clrMapOvr>
    <a:masterClrMapping/>
  </p:clrMapOvr>
  <p:transition advTm="3000">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7200" dirty="0"/>
              <a:t>“half of a bagel, 3d render”</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413159234"/>
      </p:ext>
    </p:extLst>
  </p:cSld>
  <p:clrMapOvr>
    <a:masterClrMapping/>
  </p:clrMapOvr>
  <p:transition advTm="3000">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000" dirty="0"/>
              <a:t>“half of a bagel surrounded by a 3d bounding box with arrows pointing in the x, y, and z axes, 3d render”</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692151125"/>
      </p:ext>
    </p:extLst>
  </p:cSld>
  <p:clrMapOvr>
    <a:masterClrMapping/>
  </p:clrMapOvr>
  <p:transition advTm="3000">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“a single bagel is levitating above an outstretched palm, line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421259921"/>
      </p:ext>
    </p:extLst>
  </p:cSld>
  <p:clrMapOvr>
    <a:masterClrMapping/>
  </p:clrMapOvr>
  <p:transition advTm="3000">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“a single bagel is levitating above an outstretched palm, line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455098264"/>
      </p:ext>
    </p:extLst>
  </p:cSld>
  <p:clrMapOvr>
    <a:masterClrMapping/>
  </p:clrMapOvr>
  <p:transition advTm="3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FF53E-8283-895D-F24B-B65D2D1D82AE}"/>
              </a:ext>
            </a:extLst>
          </p:cNvPr>
          <p:cNvSpPr>
            <a:spLocks noGrp="1"/>
          </p:cNvSpPr>
          <p:nvPr>
            <p:ph type="title"/>
          </p:nvPr>
        </p:nvSpPr>
        <p:spPr>
          <a:xfrm>
            <a:off x="550863" y="345964"/>
            <a:ext cx="11097551" cy="664086"/>
          </a:xfrm>
        </p:spPr>
        <p:txBody>
          <a:bodyPr/>
          <a:lstStyle/>
          <a:p>
            <a:r>
              <a:rPr lang="en-US" dirty="0"/>
              <a:t>What technologies?</a:t>
            </a:r>
          </a:p>
        </p:txBody>
      </p:sp>
      <p:sp>
        <p:nvSpPr>
          <p:cNvPr id="12" name="Text Placeholder 11">
            <a:extLst>
              <a:ext uri="{FF2B5EF4-FFF2-40B4-BE49-F238E27FC236}">
                <a16:creationId xmlns:a16="http://schemas.microsoft.com/office/drawing/2014/main" id="{B179851D-0E84-4993-1A26-3F7EAF8E6B91}"/>
              </a:ext>
            </a:extLst>
          </p:cNvPr>
          <p:cNvSpPr>
            <a:spLocks noGrp="1"/>
          </p:cNvSpPr>
          <p:nvPr>
            <p:ph type="body" idx="1"/>
          </p:nvPr>
        </p:nvSpPr>
        <p:spPr>
          <a:xfrm>
            <a:off x="550864" y="1426570"/>
            <a:ext cx="3563936" cy="535354"/>
          </a:xfrm>
        </p:spPr>
        <p:txBody>
          <a:bodyPr/>
          <a:lstStyle/>
          <a:p>
            <a:r>
              <a:rPr lang="en-US" sz="3600" cap="none" dirty="0"/>
              <a:t>ChatGPT</a:t>
            </a:r>
          </a:p>
        </p:txBody>
      </p:sp>
      <p:sp>
        <p:nvSpPr>
          <p:cNvPr id="13" name="Content Placeholder 12">
            <a:extLst>
              <a:ext uri="{FF2B5EF4-FFF2-40B4-BE49-F238E27FC236}">
                <a16:creationId xmlns:a16="http://schemas.microsoft.com/office/drawing/2014/main" id="{0AC2EEE4-9A62-75C9-69CB-E13483AD29A4}"/>
              </a:ext>
            </a:extLst>
          </p:cNvPr>
          <p:cNvSpPr>
            <a:spLocks noGrp="1"/>
          </p:cNvSpPr>
          <p:nvPr>
            <p:ph sz="half" idx="2"/>
          </p:nvPr>
        </p:nvSpPr>
        <p:spPr>
          <a:xfrm>
            <a:off x="550863" y="2180056"/>
            <a:ext cx="5576789" cy="4075176"/>
          </a:xfrm>
        </p:spPr>
        <p:txBody>
          <a:bodyPr/>
          <a:lstStyle/>
          <a:p>
            <a:r>
              <a:rPr lang="en-US" sz="2400" dirty="0"/>
              <a:t>Powered by GPT-3</a:t>
            </a:r>
          </a:p>
          <a:p>
            <a:r>
              <a:rPr lang="en-US" sz="2400" dirty="0"/>
              <a:t>Has the capabilities of GPT-3 but is friendly and nice to chat with</a:t>
            </a:r>
          </a:p>
          <a:p>
            <a:r>
              <a:rPr lang="en-US" sz="2400" dirty="0"/>
              <a:t>Remembers your conversations with it</a:t>
            </a:r>
          </a:p>
        </p:txBody>
      </p:sp>
      <p:pic>
        <p:nvPicPr>
          <p:cNvPr id="3" name="Chat preview">
            <a:hlinkClick r:id="" action="ppaction://media"/>
            <a:extLst>
              <a:ext uri="{FF2B5EF4-FFF2-40B4-BE49-F238E27FC236}">
                <a16:creationId xmlns:a16="http://schemas.microsoft.com/office/drawing/2014/main" id="{1A7BF561-D260-E81D-44CE-13FBD3BCAC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37131" y="301384"/>
            <a:ext cx="5004186" cy="6255232"/>
          </a:xfrm>
          <a:prstGeom prst="rect">
            <a:avLst/>
          </a:prstGeom>
        </p:spPr>
      </p:pic>
    </p:spTree>
    <p:extLst>
      <p:ext uri="{BB962C8B-B14F-4D97-AF65-F5344CB8AC3E}">
        <p14:creationId xmlns:p14="http://schemas.microsoft.com/office/powerpoint/2010/main" val="3595665781"/>
      </p:ext>
    </p:extLst>
  </p:cSld>
  <p:clrMapOvr>
    <a:masterClrMapping/>
  </p:clrMapOvr>
  <mc:AlternateContent xmlns:mc="http://schemas.openxmlformats.org/markup-compatibility/2006" xmlns:p14="http://schemas.microsoft.com/office/powerpoint/2010/main">
    <mc:Choice Requires="p14">
      <p:transition spd="slow" p14:dur="1400" advTm="28987">
        <p14:ripple/>
      </p:transition>
    </mc:Choice>
    <mc:Fallback xmlns="">
      <p:transition spd="slow" advTm="289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“LandLand: a theme park where all the exhibits are of land animals.”</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943792573"/>
      </p:ext>
    </p:extLst>
  </p:cSld>
  <p:clrMapOvr>
    <a:masterClrMapping/>
  </p:clrMapOvr>
  <p:transition advTm="3000">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“LandLand: a theme park where all the exhibits are of land animals.”</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286102576"/>
      </p:ext>
    </p:extLst>
  </p:cSld>
  <p:clrMapOvr>
    <a:masterClrMapping/>
  </p:clrMapOvr>
  <p:transition advTm="3000">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“LandLand: a theme park where all the exhibits are of land animals.”</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646306903"/>
      </p:ext>
    </p:extLst>
  </p:cSld>
  <p:clrMapOvr>
    <a:masterClrMapping/>
  </p:clrMapOvr>
  <p:transition advTm="3000">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3200" dirty="0"/>
              <a:t>“LandLand: a theme park where all the exhibits are of land animals. Gothic oil painting.”</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626201431"/>
      </p:ext>
    </p:extLst>
  </p:cSld>
  <p:clrMapOvr>
    <a:masterClrMapping/>
  </p:clrMapOvr>
  <p:transition advTm="3000">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3200" dirty="0"/>
              <a:t>“LandLand: a theme park where all the exhibits are of land animals. Gothic oil painting.”</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4169110870"/>
      </p:ext>
    </p:extLst>
  </p:cSld>
  <p:clrMapOvr>
    <a:masterClrMapping/>
  </p:clrMapOvr>
  <p:transition advTm="3000">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2800" dirty="0"/>
              <a:t>“LandLand: a run down theme park where all the exhibits are of land animals. There are roller coasters and animals are dressed as clowns. The children look lost.”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945337429"/>
      </p:ext>
    </p:extLst>
  </p:cSld>
  <p:clrMapOvr>
    <a:masterClrMapping/>
  </p:clrMapOvr>
  <p:transition advTm="3000">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2800" dirty="0"/>
              <a:t>“LandLand: a run down theme park where all the exhibits are of land animals. There are roller coasters and animals are dressed as clowns. The children look lost.”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750954846"/>
      </p:ext>
    </p:extLst>
  </p:cSld>
  <p:clrMapOvr>
    <a:masterClrMapping/>
  </p:clrMapOvr>
  <p:transition advTm="3000">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2800" dirty="0"/>
              <a:t>“LandLand: a run down theme park where all the exhibits are of land animals. There are roller coasters and animals are dressed as clowns. The children look lost.”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548310129"/>
      </p:ext>
    </p:extLst>
  </p:cSld>
  <p:clrMapOvr>
    <a:masterClrMapping/>
  </p:clrMapOvr>
  <p:transition advTm="3000">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“an ad for an iPhone from 1922, newspaper print scan”</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352541209"/>
      </p:ext>
    </p:extLst>
  </p:cSld>
  <p:clrMapOvr>
    <a:masterClrMapping/>
  </p:clrMapOvr>
  <p:transition advTm="3000">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“an ad for an iPhone from 1922, newspaper print scan”</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464221940"/>
      </p:ext>
    </p:extLst>
  </p:cSld>
  <p:clrMapOvr>
    <a:masterClrMapping/>
  </p:clrMapOvr>
  <p:transition advTm="3000">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 name="Group 4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2" name="Freeform: Shape 4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7" name="Rectangle 4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 picture containing tattoo">
            <a:extLst>
              <a:ext uri="{FF2B5EF4-FFF2-40B4-BE49-F238E27FC236}">
                <a16:creationId xmlns:a16="http://schemas.microsoft.com/office/drawing/2014/main" id="{FBDE84A0-C378-D4BE-1004-0CA07FE30D30}"/>
              </a:ext>
            </a:extLst>
          </p:cNvPr>
          <p:cNvPicPr>
            <a:picLocks noGrp="1" noChangeAspect="1"/>
          </p:cNvPicPr>
          <p:nvPr>
            <p:ph sz="quarter" idx="15"/>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9" name="Rectangle 48">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34C39-DC16-B2E5-6BA5-5E09B952B832}"/>
              </a:ext>
            </a:extLst>
          </p:cNvPr>
          <p:cNvSpPr>
            <a:spLocks noGrp="1"/>
          </p:cNvSpPr>
          <p:nvPr>
            <p:ph type="title"/>
          </p:nvPr>
        </p:nvSpPr>
        <p:spPr>
          <a:xfrm>
            <a:off x="550864" y="549274"/>
            <a:ext cx="4246604" cy="5112489"/>
          </a:xfrm>
        </p:spPr>
        <p:txBody>
          <a:bodyPr vert="horz" wrap="square" lIns="0" tIns="0" rIns="0" bIns="0" rtlCol="0" anchor="b" anchorCtr="0">
            <a:normAutofit/>
          </a:bodyPr>
          <a:lstStyle/>
          <a:p>
            <a:pPr>
              <a:lnSpc>
                <a:spcPct val="100000"/>
              </a:lnSpc>
            </a:pPr>
            <a:r>
              <a:rPr lang="en-US" sz="6600" kern="1200" dirty="0">
                <a:solidFill>
                  <a:schemeClr val="tx1"/>
                </a:solidFill>
                <a:latin typeface="+mj-lt"/>
                <a:ea typeface="+mj-ea"/>
                <a:cs typeface="+mj-cs"/>
              </a:rPr>
              <a:t>How did they do this?</a:t>
            </a:r>
          </a:p>
        </p:txBody>
      </p:sp>
      <p:sp>
        <p:nvSpPr>
          <p:cNvPr id="51" name="Rectangle 50">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747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4400" dirty="0"/>
              <a:t>“machine learning, psychedelic synthwave art”</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2459539894"/>
      </p:ext>
    </p:extLst>
  </p:cSld>
  <p:clrMapOvr>
    <a:masterClrMapping/>
  </p:clrMapOvr>
  <p:transition advTm="3000">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dirty="0"/>
              <a:t>“corgi wearing a beret, synthwave”</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3331888799"/>
      </p:ext>
    </p:extLst>
  </p:cSld>
  <p:clrMapOvr>
    <a:masterClrMapping/>
  </p:clrMapOvr>
  <p:transition advTm="3000">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95F7C6-5688-2E15-698C-EC159715E10B}"/>
              </a:ext>
            </a:extLst>
          </p:cNvPr>
          <p:cNvSpPr>
            <a:spLocks noGrp="1"/>
          </p:cNvSpPr>
          <p:nvPr>
            <p:ph type="ctrTitle"/>
          </p:nvPr>
        </p:nvSpPr>
        <p:spPr>
          <a:xfrm>
            <a:off x="7789762" y="393539"/>
            <a:ext cx="4201609" cy="6170361"/>
          </a:xfrm>
        </p:spPr>
        <p:txBody>
          <a:bodyPr/>
          <a:lstStyle/>
          <a:p>
            <a:r>
              <a:rPr lang="en-US" sz="5400" dirty="0"/>
              <a:t>“cat, synthwave aesthetic”</a:t>
            </a:r>
          </a:p>
        </p:txBody>
      </p:sp>
      <p:sp>
        <p:nvSpPr>
          <p:cNvPr id="7" name="Date Placeholder 6">
            <a:extLst>
              <a:ext uri="{FF2B5EF4-FFF2-40B4-BE49-F238E27FC236}">
                <a16:creationId xmlns:a16="http://schemas.microsoft.com/office/drawing/2014/main" id="{18944022-8B15-1392-200C-E0D3F18D10FA}"/>
              </a:ext>
            </a:extLst>
          </p:cNvPr>
          <p:cNvSpPr>
            <a:spLocks noGrp="1"/>
          </p:cNvSpPr>
          <p:nvPr>
            <p:ph type="dt" sz="half" idx="4294967295"/>
          </p:nvPr>
        </p:nvSpPr>
        <p:spPr>
          <a:xfrm>
            <a:off x="0" y="6507163"/>
            <a:ext cx="2628900" cy="153987"/>
          </a:xfrm>
        </p:spPr>
        <p:txBody>
          <a:bodyPr/>
          <a:lstStyle/>
          <a:p>
            <a:r>
              <a:rPr lang="en-US"/>
              <a:t>Tuesday, February 2, 20XX</a:t>
            </a:r>
          </a:p>
        </p:txBody>
      </p:sp>
      <p:sp>
        <p:nvSpPr>
          <p:cNvPr id="8" name="Footer Placeholder 7">
            <a:extLst>
              <a:ext uri="{FF2B5EF4-FFF2-40B4-BE49-F238E27FC236}">
                <a16:creationId xmlns:a16="http://schemas.microsoft.com/office/drawing/2014/main" id="{360CDFC1-817D-81F3-74EF-B56651400F60}"/>
              </a:ext>
            </a:extLst>
          </p:cNvPr>
          <p:cNvSpPr>
            <a:spLocks noGrp="1"/>
          </p:cNvSpPr>
          <p:nvPr>
            <p:ph type="ftr" sz="quarter" idx="4294967295"/>
          </p:nvPr>
        </p:nvSpPr>
        <p:spPr>
          <a:xfrm>
            <a:off x="5813425" y="6507163"/>
            <a:ext cx="6378575" cy="153987"/>
          </a:xfrm>
        </p:spPr>
        <p:txBody>
          <a:bodyPr/>
          <a:lstStyle/>
          <a:p>
            <a:r>
              <a:rPr lang="en-US"/>
              <a:t>Sample Footer Text</a:t>
            </a:r>
          </a:p>
        </p:txBody>
      </p:sp>
      <p:pic>
        <p:nvPicPr>
          <p:cNvPr id="21" name="Picture Placeholder 20">
            <a:extLst>
              <a:ext uri="{FF2B5EF4-FFF2-40B4-BE49-F238E27FC236}">
                <a16:creationId xmlns:a16="http://schemas.microsoft.com/office/drawing/2014/main" id="{99775E0A-CC00-269C-9AB9-93261D5CDB2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7452360" cy="6858000"/>
          </a:xfrm>
          <a:prstGeom prst="rect">
            <a:avLst/>
          </a:prstGeom>
        </p:spPr>
      </p:pic>
      <p:sp>
        <p:nvSpPr>
          <p:cNvPr id="2" name="TextBox 1">
            <a:extLst>
              <a:ext uri="{FF2B5EF4-FFF2-40B4-BE49-F238E27FC236}">
                <a16:creationId xmlns:a16="http://schemas.microsoft.com/office/drawing/2014/main" id="{4862BCF4-97B3-27F0-9254-07739895E4AC}"/>
              </a:ext>
            </a:extLst>
          </p:cNvPr>
          <p:cNvSpPr txBox="1"/>
          <p:nvPr/>
        </p:nvSpPr>
        <p:spPr>
          <a:xfrm>
            <a:off x="7789762" y="393539"/>
            <a:ext cx="3914558" cy="760593"/>
          </a:xfrm>
          <a:prstGeom prst="rect">
            <a:avLst/>
          </a:prstGeom>
        </p:spPr>
        <p:txBody>
          <a:bodyPr vert="horz" wrap="square" lIns="0" tIns="0" rIns="0" bIns="0" rtlCol="0" anchor="b" anchorCtr="0">
            <a:noAutofit/>
          </a:bodyPr>
          <a:lstStyle>
            <a:lvl1pPr>
              <a:lnSpc>
                <a:spcPct val="90000"/>
              </a:lnSpc>
              <a:spcBef>
                <a:spcPct val="0"/>
              </a:spcBef>
              <a:buNone/>
              <a:defRPr lang="en-US" sz="4800">
                <a:latin typeface="+mj-lt"/>
                <a:ea typeface="+mj-ea"/>
                <a:cs typeface="+mj-cs"/>
              </a:defRPr>
            </a:lvl1pPr>
          </a:lstStyle>
          <a:p>
            <a:pPr algn="ctr"/>
            <a:r>
              <a:rPr lang="en-US" dirty="0"/>
              <a:t>DALL·E 2</a:t>
            </a:r>
          </a:p>
        </p:txBody>
      </p:sp>
    </p:spTree>
    <p:extLst>
      <p:ext uri="{BB962C8B-B14F-4D97-AF65-F5344CB8AC3E}">
        <p14:creationId xmlns:p14="http://schemas.microsoft.com/office/powerpoint/2010/main" val="1187337957"/>
      </p:ext>
    </p:extLst>
  </p:cSld>
  <p:clrMapOvr>
    <a:masterClrMapping/>
  </p:clrMapOvr>
  <p:transition advTm="3000">
    <p:wip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alpha val="97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4" name="Rectangle 23">
            <a:extLst>
              <a:ext uri="{FF2B5EF4-FFF2-40B4-BE49-F238E27FC236}">
                <a16:creationId xmlns:a16="http://schemas.microsoft.com/office/drawing/2014/main" id="{940082A1-24A5-4276-83A4-39E993BD6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D840B21-A957-4CFE-AA5B-9711DF6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5000" y="397225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52933C0A-22B9-22E4-8B30-4D6E1D3C43B7}"/>
              </a:ext>
            </a:extLst>
          </p:cNvPr>
          <p:cNvSpPr>
            <a:spLocks noGrp="1"/>
          </p:cNvSpPr>
          <p:nvPr>
            <p:ph type="title"/>
          </p:nvPr>
        </p:nvSpPr>
        <p:spPr>
          <a:xfrm>
            <a:off x="857000" y="796205"/>
            <a:ext cx="10478000" cy="4120077"/>
          </a:xfrm>
        </p:spPr>
        <p:txBody>
          <a:bodyPr vert="horz" wrap="square" lIns="0" tIns="0" rIns="0" bIns="0" rtlCol="0" anchor="b" anchorCtr="0">
            <a:noAutofit/>
          </a:bodyPr>
          <a:lstStyle/>
          <a:p>
            <a:pPr algn="ctr">
              <a:lnSpc>
                <a:spcPct val="100000"/>
              </a:lnSpc>
            </a:pPr>
            <a:r>
              <a:rPr lang="en-US" sz="6000" dirty="0"/>
              <a:t>The possibilities are endless.</a:t>
            </a:r>
            <a:br>
              <a:rPr lang="en-US" sz="5400" dirty="0"/>
            </a:br>
            <a:br>
              <a:rPr lang="en-US" sz="5400" dirty="0"/>
            </a:br>
            <a:r>
              <a:rPr lang="en-US" sz="5400" dirty="0"/>
              <a:t>Let’s see a live demo.</a:t>
            </a:r>
          </a:p>
        </p:txBody>
      </p:sp>
      <p:grpSp>
        <p:nvGrpSpPr>
          <p:cNvPr id="28" name="Group 27">
            <a:extLst>
              <a:ext uri="{FF2B5EF4-FFF2-40B4-BE49-F238E27FC236}">
                <a16:creationId xmlns:a16="http://schemas.microsoft.com/office/drawing/2014/main" id="{DBFD4376-13D5-43C1-86D8-8133A9D88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33126" y="5677571"/>
            <a:ext cx="631474" cy="667800"/>
            <a:chOff x="2994153" y="1378666"/>
            <a:chExt cx="631474" cy="667800"/>
          </a:xfrm>
        </p:grpSpPr>
        <p:sp>
          <p:nvSpPr>
            <p:cNvPr id="29" name="Freeform: Shape 28">
              <a:extLst>
                <a:ext uri="{FF2B5EF4-FFF2-40B4-BE49-F238E27FC236}">
                  <a16:creationId xmlns:a16="http://schemas.microsoft.com/office/drawing/2014/main" id="{176FEFF4-F643-4DA7-93C4-E222FCBA08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5000"/>
                    <a:lumOff val="5000"/>
                  </a:schemeClr>
                </a:gs>
                <a:gs pos="30000">
                  <a:schemeClr val="bg2">
                    <a:lumMod val="95000"/>
                    <a:lumOff val="5000"/>
                  </a:schemeClr>
                </a:gs>
                <a:gs pos="40000">
                  <a:schemeClr val="bg2">
                    <a:lumMod val="85000"/>
                    <a:lumOff val="1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A059AD75-BB86-41B7-84D4-4B5AE0E21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061586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0F1DF5B-353A-4270-8C10-6A1509441174}"/>
              </a:ext>
            </a:extLst>
          </p:cNvPr>
          <p:cNvSpPr>
            <a:spLocks noGrp="1"/>
          </p:cNvSpPr>
          <p:nvPr>
            <p:ph type="title"/>
          </p:nvPr>
        </p:nvSpPr>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Deep Learning</a:t>
            </a:r>
          </a:p>
        </p:txBody>
      </p:sp>
      <p:sp>
        <p:nvSpPr>
          <p:cNvPr id="16" name="Subtitle 15">
            <a:extLst>
              <a:ext uri="{FF2B5EF4-FFF2-40B4-BE49-F238E27FC236}">
                <a16:creationId xmlns:a16="http://schemas.microsoft.com/office/drawing/2014/main" id="{4BDCF583-1D5D-4235-97C2-39272B80A0B1}"/>
              </a:ext>
            </a:extLst>
          </p:cNvPr>
          <p:cNvSpPr>
            <a:spLocks noGrp="1"/>
          </p:cNvSpPr>
          <p:nvPr>
            <p:ph sz="quarter" idx="15"/>
          </p:nvPr>
        </p:nvSpPr>
        <p:spPr>
          <a:xfrm>
            <a:off x="550862" y="4097338"/>
            <a:ext cx="3836311" cy="2351087"/>
          </a:xfrm>
        </p:spPr>
        <p:txBody>
          <a:bodyPr vert="horz" wrap="square" lIns="0" tIns="0" rIns="0" bIns="0" rtlCol="0">
            <a:normAutofit/>
          </a:bodyPr>
          <a:lstStyle/>
          <a:p>
            <a:pPr marL="0" indent="0">
              <a:lnSpc>
                <a:spcPct val="100000"/>
              </a:lnSpc>
              <a:buNone/>
            </a:pPr>
            <a:r>
              <a:rPr lang="en-US" sz="3600" dirty="0"/>
              <a:t>Training a computer to recognize patterns in data</a:t>
            </a:r>
          </a:p>
        </p:txBody>
      </p:sp>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5535809" y="656633"/>
            <a:ext cx="5132388" cy="5132388"/>
          </a:xfrm>
        </p:spPr>
      </p:pic>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purl.org/dc/term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 ds:uri="71af3243-3dd4-4a8d-8c0d-dd76da1f02a5"/>
    <ds:schemaRef ds:uri="http://schemas.microsoft.com/office/2006/metadata/properties"/>
    <ds:schemaRef ds:uri="http://www.w3.org/XML/1998/namespace"/>
    <ds:schemaRef ds:uri="http://schemas.microsoft.com/sharepoint/v3"/>
    <ds:schemaRef ds:uri="http://purl.org/dc/dcmitype/"/>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{003558FF-C59B-462D-9C25-5D43ACDD126B}tf33713516_win32</Template>
  <TotalTime>11004</TotalTime>
  <Words>2705</Words>
  <Application>Microsoft Office PowerPoint</Application>
  <PresentationFormat>Widescreen</PresentationFormat>
  <Paragraphs>437</Paragraphs>
  <Slides>83</Slides>
  <Notes>82</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Arial</vt:lpstr>
      <vt:lpstr>Calibri</vt:lpstr>
      <vt:lpstr>Cascadia Code</vt:lpstr>
      <vt:lpstr>ColfaxAI</vt:lpstr>
      <vt:lpstr>Gill Sans MT</vt:lpstr>
      <vt:lpstr>Roboto</vt:lpstr>
      <vt:lpstr>Söhne</vt:lpstr>
      <vt:lpstr>TwitterChirp</vt:lpstr>
      <vt:lpstr>Walbaum Display</vt:lpstr>
      <vt:lpstr>3DFloatVTI</vt:lpstr>
      <vt:lpstr>Introduction to OpenAI</vt:lpstr>
      <vt:lpstr>Agenda</vt:lpstr>
      <vt:lpstr>DISCLAIMER Some of this presentation was written by GPT-3.</vt:lpstr>
      <vt:lpstr>“What is OpenAI?”</vt:lpstr>
      <vt:lpstr>What technologies?</vt:lpstr>
      <vt:lpstr>What technologies?</vt:lpstr>
      <vt:lpstr>What technologies?</vt:lpstr>
      <vt:lpstr>How did they do this?</vt:lpstr>
      <vt:lpstr>Deep Learning</vt:lpstr>
      <vt:lpstr>“GPT-3 is basically just an autocompletion algorithm, like in your phone.”</vt:lpstr>
      <vt:lpstr>“It predicts the next words based on the previously seen words, based on the statistics over sequences of words it has seen during its training.  But that is in some sense true for our perception as well.”</vt:lpstr>
      <vt:lpstr>Natural Language Processing</vt:lpstr>
      <vt:lpstr>Image Synthesis</vt:lpstr>
      <vt:lpstr>Societal Impacts</vt:lpstr>
      <vt:lpstr>Who are knowledge workers?</vt:lpstr>
      <vt:lpstr>PowerPoint Presentation</vt:lpstr>
      <vt:lpstr>PowerPoint Presentation</vt:lpstr>
      <vt:lpstr>Questions?  Want to chat about this?</vt:lpstr>
      <vt:lpstr>“Anthropomorphic gerbil in overalls holds a spear and stands in front of his farmhouse, digital art”</vt:lpstr>
      <vt:lpstr>“Anthropomorphic gerbil in overalls holds a spear and stands in front of his farmhouse, digital art”</vt:lpstr>
      <vt:lpstr>“Shadow creature, digital art”</vt:lpstr>
      <vt:lpstr>“A Welsh Corgi wearing a beret and black turtleneck”</vt:lpstr>
      <vt:lpstr>“A Shiba Inu dog wearing a beret and black turtleneck”</vt:lpstr>
      <vt:lpstr>“Tardigrade croissant, digital art”</vt:lpstr>
      <vt:lpstr>“An impressionist painting of a workplace with a futuristic augmented reality interface covering every surface”</vt:lpstr>
      <vt:lpstr>“An impressionist painting of a workplace with a futuristic augmented reality interface covering every surface”</vt:lpstr>
      <vt:lpstr>“A garden with a variety of vegetables. The plants are decorated with minority report style augmented reality holograms.”</vt:lpstr>
      <vt:lpstr>“A garden with corn and tomatoes. The plants are decorated with augmented reality holograms showing soil moisture and mineral levels.”</vt:lpstr>
      <vt:lpstr>“A garden with corn and tomatoes. The plants are decorated with augmented reality holograms showing soil moisture and mineral levels.”</vt:lpstr>
      <vt:lpstr>“A close up photo of a garden with corn and tomatoes. The plants are decorated with futuristic Iron Man style holograms showing soil moisture and mineral levels.”</vt:lpstr>
      <vt:lpstr>“augmented reality garden app for your ipad”</vt:lpstr>
      <vt:lpstr>“A warehouse with futuristic Iron Man style shipment data holograms”</vt:lpstr>
      <vt:lpstr>“A warehouse with futuristic Iron Man style shipment data holograms”</vt:lpstr>
      <vt:lpstr>“macaroni and cheese ice cream”</vt:lpstr>
      <vt:lpstr>“macaroni and cheese ice cream”</vt:lpstr>
      <vt:lpstr>“dall-e self portrait, by dall-e”</vt:lpstr>
      <vt:lpstr>“dall-e self portrait, by dall-e”</vt:lpstr>
      <vt:lpstr>“dall-e self portrait, by dall-e”</vt:lpstr>
      <vt:lpstr>“A boy with blond hair sits on a wooden dining room table. There is a laptop and some fruit on the table. Oil painting.”</vt:lpstr>
      <vt:lpstr>“A dinosaur eating a dinosaur”</vt:lpstr>
      <vt:lpstr>“A book with dark magic that makes things real”</vt:lpstr>
      <vt:lpstr>“An octopus with wings, flying in the sunshine, and the octopus has eaten the moon.”</vt:lpstr>
      <vt:lpstr>“A teacher scolds a student for noticing a flaw in the book they are reading, oil painting”</vt:lpstr>
      <vt:lpstr>“An impressionist painting of teletubbies”</vt:lpstr>
      <vt:lpstr>“a swarm of telepresence robots takes over an office building”</vt:lpstr>
      <vt:lpstr>“A girl wears an augmented reality headset and imagines a layer of information covering every surface”</vt:lpstr>
      <vt:lpstr>“Bee and puppycat”</vt:lpstr>
      <vt:lpstr>“A person practices giving a presentation in virtual reality, line art.</vt:lpstr>
      <vt:lpstr>“A person practices giving a presentation in virtual reality, line art.</vt:lpstr>
      <vt:lpstr>“A person practices giving a presentation in virtual reality, line art.</vt:lpstr>
      <vt:lpstr>“Giving a presentation in a VR wonderland, line art”</vt:lpstr>
      <vt:lpstr>“Giving a presentation in a digital wonderland, line art”</vt:lpstr>
      <vt:lpstr>“line art”</vt:lpstr>
      <vt:lpstr>“line art”</vt:lpstr>
      <vt:lpstr>“line art”</vt:lpstr>
      <vt:lpstr>“line art”</vt:lpstr>
      <vt:lpstr>“line art of a spooky skeleton wearing a backwards baseball cap and sunglasses”</vt:lpstr>
      <vt:lpstr>“Mickey Mouse jack-o’-lantern”</vt:lpstr>
      <vt:lpstr>“Mickey Mouse jack-o’-lantern”</vt:lpstr>
      <vt:lpstr>“Mickey Mouse jack-o’-lantern”</vt:lpstr>
      <vt:lpstr>“secret santa”</vt:lpstr>
      <vt:lpstr>“secret santa”</vt:lpstr>
      <vt:lpstr>“secret santa”</vt:lpstr>
      <vt:lpstr>“santa claus in a black trenchcoat and sunglasses, digital art”</vt:lpstr>
      <vt:lpstr>“half of a bagel, 3d render”</vt:lpstr>
      <vt:lpstr>“half of a bagel, 3d render”</vt:lpstr>
      <vt:lpstr>“half of a bagel surrounded by a 3d bounding box with arrows pointing in the x, y, and z axes, 3d render”</vt:lpstr>
      <vt:lpstr>“a single bagel is levitating above an outstretched palm, line art”</vt:lpstr>
      <vt:lpstr>“a single bagel is levitating above an outstretched palm, line art”</vt:lpstr>
      <vt:lpstr>“LandLand: a theme park where all the exhibits are of land animals.”</vt:lpstr>
      <vt:lpstr>“LandLand: a theme park where all the exhibits are of land animals.”</vt:lpstr>
      <vt:lpstr>“LandLand: a theme park where all the exhibits are of land animals.”</vt:lpstr>
      <vt:lpstr>“LandLand: a theme park where all the exhibits are of land animals. Gothic oil painting.”</vt:lpstr>
      <vt:lpstr>“LandLand: a theme park where all the exhibits are of land animals. Gothic oil painting.”</vt:lpstr>
      <vt:lpstr>“LandLand: a run down theme park where all the exhibits are of land animals. There are roller coasters and animals are dressed as clowns. The children look lost.”</vt:lpstr>
      <vt:lpstr>“LandLand: a run down theme park where all the exhibits are of land animals. There are roller coasters and animals are dressed as clowns. The children look lost.”</vt:lpstr>
      <vt:lpstr>“LandLand: a run down theme park where all the exhibits are of land animals. There are roller coasters and animals are dressed as clowns. The children look lost.”</vt:lpstr>
      <vt:lpstr>“an ad for an iPhone from 1922, newspaper print scan”</vt:lpstr>
      <vt:lpstr>“an ad for an iPhone from 1922, newspaper print scan”</vt:lpstr>
      <vt:lpstr>“machine learning, psychedelic synthwave art”</vt:lpstr>
      <vt:lpstr>“corgi wearing a beret, synthwave”</vt:lpstr>
      <vt:lpstr>“cat, synthwave aesthetic”</vt:lpstr>
      <vt:lpstr>The possibilities are endless.  Let’s see a 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OpenAI</dc:title>
  <dc:creator>Matt Luceen</dc:creator>
  <cp:lastModifiedBy>Matt Luceen</cp:lastModifiedBy>
  <cp:revision>19</cp:revision>
  <dcterms:created xsi:type="dcterms:W3CDTF">2022-12-06T20:55:24Z</dcterms:created>
  <dcterms:modified xsi:type="dcterms:W3CDTF">2023-01-03T17:15:49Z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